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97" r:id="rId3"/>
    <p:sldMasterId id="2147483722" r:id="rId4"/>
    <p:sldMasterId id="2147483735" r:id="rId5"/>
    <p:sldMasterId id="2147483747" r:id="rId6"/>
    <p:sldMasterId id="2147483759" r:id="rId7"/>
  </p:sldMasterIdLst>
  <p:notesMasterIdLst>
    <p:notesMasterId r:id="rId28"/>
  </p:notesMasterIdLst>
  <p:handoutMasterIdLst>
    <p:handoutMasterId r:id="rId29"/>
  </p:handoutMasterIdLst>
  <p:sldIdLst>
    <p:sldId id="331" r:id="rId8"/>
    <p:sldId id="349" r:id="rId9"/>
    <p:sldId id="344" r:id="rId10"/>
    <p:sldId id="346" r:id="rId11"/>
    <p:sldId id="347" r:id="rId12"/>
    <p:sldId id="373" r:id="rId13"/>
    <p:sldId id="359" r:id="rId14"/>
    <p:sldId id="383" r:id="rId15"/>
    <p:sldId id="384" r:id="rId16"/>
    <p:sldId id="385" r:id="rId17"/>
    <p:sldId id="386" r:id="rId18"/>
    <p:sldId id="393" r:id="rId19"/>
    <p:sldId id="388" r:id="rId20"/>
    <p:sldId id="397" r:id="rId21"/>
    <p:sldId id="389" r:id="rId22"/>
    <p:sldId id="395" r:id="rId23"/>
    <p:sldId id="391" r:id="rId24"/>
    <p:sldId id="392" r:id="rId25"/>
    <p:sldId id="382" r:id="rId26"/>
    <p:sldId id="368" r:id="rId27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clrMru>
    <a:srgbClr val="487A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2"/>
  </p:normalViewPr>
  <p:slideViewPr>
    <p:cSldViewPr>
      <p:cViewPr varScale="1">
        <p:scale>
          <a:sx n="119" d="100"/>
          <a:sy n="119" d="100"/>
        </p:scale>
        <p:origin x="144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565" y="-77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2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" Target="slides/slide1.xml"/><Relationship Id="rId33" Type="http://schemas.openxmlformats.org/officeDocument/2006/relationships/tableStyles" Target="tableStyles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571F422E-F9D3-4D8A-B465-FBC269E1406E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E8AFC5E0-BCAC-4267-AB93-7FD70FBEEBE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9966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CF8B0264-42FB-4898-9FC8-DE4774BF4AA8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2CDD73C3-1802-448F-8275-D5BE238C53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863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D73C3-1802-448F-8275-D5BE238C538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543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1811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81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8255" indent="-29163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6546" indent="-233309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3164" indent="-233309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9782" indent="-233309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72944F9-C368-4849-883C-669AAB6AE614}" type="slidenum">
              <a:rPr lang="en-US" sz="1200">
                <a:solidFill>
                  <a:srgbClr val="000000"/>
                </a:solidFill>
              </a:rPr>
              <a:pPr/>
              <a:t>7</a:t>
            </a:fld>
            <a:endParaRPr 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023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449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b="1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940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25AEE-11B1-4349-89A7-86E4B739DC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111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70BD0-8081-9A4B-B745-BF4D755CBE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522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DBB3A-98EE-E640-828A-00E006129D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660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952A4-A97E-F743-B9AC-9525223B43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0471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DC819-CCB4-D748-A555-26FD356CC9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208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4A0F3-260E-B246-80D2-27D55BD9D2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2253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86BCA-23D3-2F4C-9FDC-A620317B6B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235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3837B-AD9D-8E47-B07F-4CFA57054A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4982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77E8B-D564-6B49-A855-7FD1E32213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0765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94653-08C8-E843-AE0E-C6846E554F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0215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E4854-8EF3-424E-950E-71ACAD097D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6455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25AEE-11B1-4349-89A7-86E4B739DC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3964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70BD0-8081-9A4B-B745-BF4D755CBE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0540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DBB3A-98EE-E640-828A-00E006129D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7152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952A4-A97E-F743-B9AC-9525223B43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9198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DC819-CCB4-D748-A555-26FD356CC9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3893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4A0F3-260E-B246-80D2-27D55BD9D2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989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86BCA-23D3-2F4C-9FDC-A620317B6B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882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3837B-AD9D-8E47-B07F-4CFA57054A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6671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77E8B-D564-6B49-A855-7FD1E32213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8570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94653-08C8-E843-AE0E-C6846E554F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4932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E4854-8EF3-424E-950E-71ACAD097D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2172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0B7DB-1584-3141-AF72-01476FC869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7450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E2831-F013-164C-A3FE-5448683A08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0971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B7FA9-C634-E240-8AF9-B17F3F0DF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1190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FDB83-54CA-0444-A414-9DD5049EAC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901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71998-FCA0-1C42-9A42-C17D84ECB9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0534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A6BBD-FF43-F646-9FEA-07E40B0AEB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1021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DA769-D300-514B-85EF-7CE3E40D2E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3027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41A2F-0C90-0249-AB9F-5BB8B3AB22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8913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A3D1D-93D0-3542-8D37-8A14849B86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2630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E01DF-7393-7447-8868-C539ECCE1F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1435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E6512-13B3-BF4E-AE35-23F958CC0F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666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99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19928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fld id="{53B726D7-18A1-724F-9B91-FD86F63095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9662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fld id="{FBE3355C-8181-4B4B-BE3F-B8F99E64BC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0717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fld id="{B0839541-0888-CF4D-B7C3-385ED99731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8428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fld id="{92772CD5-E27D-7041-84B1-B6D29B80E9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2093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fld id="{AF6043B5-CB56-4A4E-88B8-A079C19D52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90076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fld id="{E19F583A-C39D-8643-BB55-7E16DE4EB0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95170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fld id="{54597C51-BD3D-414C-BF26-9230DC0FCE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641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fld id="{50A6820A-CE62-754E-8F9B-FB5A712734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8163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fld id="{66970475-CB86-A64D-8DD7-B8246F13A6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1237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fld id="{BECCF7C6-0C8E-2242-B301-BD7F861E37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2219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/>
              </a:defRPr>
            </a:lvl1pPr>
          </a:lstStyle>
          <a:p>
            <a:pPr>
              <a:defRPr/>
            </a:pPr>
            <a:fld id="{5AA3D95D-93B9-3A49-977D-D6D5320726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7615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2B5149F-E644-0149-AAD3-DAA88ED731B7}" type="datetimeFigureOut">
              <a:rPr lang="en-US"/>
              <a:pPr>
                <a:defRPr/>
              </a:pPr>
              <a:t>12/29/15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DC41536-509C-3945-83B6-9FBC98706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3577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A9FBE37-5420-6E45-A132-F986C450E6CB}" type="datetimeFigureOut">
              <a:rPr lang="en-US"/>
              <a:pPr>
                <a:defRPr/>
              </a:pPr>
              <a:t>12/29/15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3B234ED-90CE-D94B-A374-19B2481E06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51777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81458B-1889-B441-9589-04FBDC66609B}" type="datetimeFigureOut">
              <a:rPr lang="en-US"/>
              <a:pPr>
                <a:defRPr/>
              </a:pPr>
              <a:t>12/29/15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22170C6-2AF5-2D43-83CA-A7FD818EF1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508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DEAFEBD-7C08-AD46-8D72-9425C109C43F}" type="datetimeFigureOut">
              <a:rPr lang="en-US"/>
              <a:pPr>
                <a:defRPr/>
              </a:pPr>
              <a:t>12/29/15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93A7CBD-6271-0342-B929-9C812AB6D3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8076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FE81D3B-5C5C-BD42-B16E-BC0E6AA08A41}" type="datetimeFigureOut">
              <a:rPr lang="en-US"/>
              <a:pPr>
                <a:defRPr/>
              </a:pPr>
              <a:t>12/29/15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0E59DD1-CD30-EA4D-B89A-9B10DCE0AB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9300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0C09D8D-936D-F947-B8D1-D8EB6DCA90DA}" type="datetimeFigureOut">
              <a:rPr lang="en-US"/>
              <a:pPr>
                <a:defRPr/>
              </a:pPr>
              <a:t>12/29/15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36AFAF7-9156-C748-9FE6-F9B8C4A655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68754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E2B360B-E501-F646-BABE-91C7B04AE3B4}" type="datetimeFigureOut">
              <a:rPr lang="en-US"/>
              <a:pPr>
                <a:defRPr/>
              </a:pPr>
              <a:t>12/29/15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483FEF5-DAA6-D342-8D19-222B2FEFD3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52647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AA35764-66BC-E94D-B2A3-AA169B56F3CF}" type="datetimeFigureOut">
              <a:rPr lang="en-US"/>
              <a:pPr>
                <a:defRPr/>
              </a:pPr>
              <a:t>12/29/15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40A84E2-83E2-6144-8E29-D9A3185936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5654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FCCCB18-69AB-744C-9944-8654F4DCFF8A}" type="datetimeFigureOut">
              <a:rPr lang="en-US"/>
              <a:pPr>
                <a:defRPr/>
              </a:pPr>
              <a:t>12/29/15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3392225-780E-064E-A624-18BD373E91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8046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F8DA6C8-1EB6-FD48-A065-31282AFA38A1}" type="datetimeFigureOut">
              <a:rPr lang="en-US"/>
              <a:pPr>
                <a:defRPr/>
              </a:pPr>
              <a:t>12/29/15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2680233-1CC3-6044-A376-7BEF87032B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04849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FC67CCB-A076-CA4C-8674-B6902D76C894}" type="datetimeFigureOut">
              <a:rPr lang="en-US"/>
              <a:pPr>
                <a:defRPr/>
              </a:pPr>
              <a:t>12/29/15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560253D-FFCE-714E-8474-EF59249F8E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99453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944D5-4DCE-9748-B670-E24268F4EE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60867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3D044-9AE5-334D-AEBD-13079E98FA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56387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10451-A343-F44F-A03A-D33DACA6D5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21105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367EC-D84D-394D-BD82-161BE736EE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05280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92869-72BB-5040-8660-3F3633C76C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7859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64FCD-B4FA-8F40-81F3-AB8AF0DAE5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97942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848EC-2EB0-F741-BAFB-A67A2D7AA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435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16E98-4BA9-1941-BBC8-E13F25AB31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57284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5B552-5E90-0545-8816-70E1E3DC8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14169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D7F2F-5FCE-8D4F-BEBA-4E04DEDB20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76910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FA9E8-A147-6D47-8C33-331C440372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04799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00"/>
          </a:xfrm>
          <a:prstGeom prst="rect">
            <a:avLst/>
          </a:prstGeom>
        </p:spPr>
        <p:txBody>
          <a:bodyPr lIns="91425" tIns="91425" rIns="91425" bIns="91425" anchor="b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99"/>
          </a:xfrm>
          <a:prstGeom prst="rect">
            <a:avLst/>
          </a:prstGeom>
        </p:spPr>
        <p:txBody>
          <a:bodyPr lIns="91425" tIns="91425" rIns="91425" b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7228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9.xml"/><Relationship Id="rId4" Type="http://schemas.openxmlformats.org/officeDocument/2006/relationships/slideLayout" Target="../slideLayouts/slideLayout60.xml"/><Relationship Id="rId5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79.xml"/><Relationship Id="rId13" Type="http://schemas.openxmlformats.org/officeDocument/2006/relationships/theme" Target="../theme/theme7.xml"/><Relationship Id="rId1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9.xml"/><Relationship Id="rId3" Type="http://schemas.openxmlformats.org/officeDocument/2006/relationships/slideLayout" Target="../slideLayouts/slideLayout70.xml"/><Relationship Id="rId4" Type="http://schemas.openxmlformats.org/officeDocument/2006/relationships/slideLayout" Target="../slideLayouts/slideLayout71.xml"/><Relationship Id="rId5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4.xml"/><Relationship Id="rId8" Type="http://schemas.openxmlformats.org/officeDocument/2006/relationships/slideLayout" Target="../slideLayouts/slideLayout75.xml"/><Relationship Id="rId9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803A899-E309-1340-AFD0-98A572231B00}" type="slidenum">
              <a:rPr lang="en-US">
                <a:latin typeface="Arial" charset="0"/>
                <a:ea typeface="ＭＳ Ｐゴシック" charset="0"/>
                <a:cs typeface="ＭＳ Ｐゴシック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128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803A899-E309-1340-AFD0-98A572231B00}" type="slidenum">
              <a:rPr lang="en-US">
                <a:latin typeface="Arial" charset="0"/>
                <a:ea typeface="ＭＳ Ｐゴシック" charset="0"/>
                <a:cs typeface="ＭＳ Ｐゴシック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345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7C89F0C-633F-8343-9111-DCF1118DC0D9}" type="slidenum">
              <a:rPr lang="en-US">
                <a:latin typeface="Arial" charset="0"/>
                <a:ea typeface="ＭＳ Ｐゴシック" charset="0"/>
                <a:cs typeface="ＭＳ Ｐゴシック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61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1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D8D001A-2253-F04A-B18C-4D3F470EBCAA}" type="slidenum">
              <a:rPr lang="en-US">
                <a:latin typeface="Arial" charset="0"/>
                <a:ea typeface="ＭＳ Ｐゴシック" charset="0"/>
                <a:cs typeface="ＭＳ Ｐゴシック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044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360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fld id="{F10B3A1F-9EC4-6E4B-B9C0-D54D5B8B8443}" type="datetimeFigureOut">
              <a:rPr lang="en-US"/>
              <a:pPr>
                <a:defRPr/>
              </a:pPr>
              <a:t>12/29/15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fld id="{D7035DB2-0A12-CB48-A3A4-451380FB23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331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0663FE2-72B5-094F-8E9B-5F7E2F3078F5}" type="slidenum">
              <a:rPr lang="en-US">
                <a:latin typeface="Arial" charset="0"/>
                <a:ea typeface="ＭＳ Ｐゴシック" charset="0"/>
                <a:cs typeface="ＭＳ Ｐゴシック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898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Relationship Id="rId2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Relationship Id="rId2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Relationship Id="rId2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81000" y="914400"/>
            <a:ext cx="8382000" cy="3124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6600" b="1" dirty="0" smtClean="0"/>
              <a:t>Next Generation Science Standards 101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Part 3: Uncovering the Crosscutting Concepts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8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7184">
            <a:off x="4956325" y="4219191"/>
            <a:ext cx="3571875" cy="1719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990600" y="4724400"/>
            <a:ext cx="3581400" cy="150177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defRPr/>
            </a:pPr>
            <a:r>
              <a:rPr lang="en-US" dirty="0" smtClean="0"/>
              <a:t>Kirk Robbins</a:t>
            </a:r>
          </a:p>
          <a:p>
            <a:pPr>
              <a:defRPr/>
            </a:pPr>
            <a:r>
              <a:rPr lang="en-US" sz="2200" dirty="0" smtClean="0"/>
              <a:t>Teachscience4all.wordpress.com</a:t>
            </a:r>
          </a:p>
          <a:p>
            <a:pPr>
              <a:defRPr/>
            </a:pPr>
            <a:r>
              <a:rPr lang="en-US" sz="2600" dirty="0" smtClean="0"/>
              <a:t>@science_4_all</a:t>
            </a:r>
          </a:p>
          <a:p>
            <a:pPr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3170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Audience: </a:t>
            </a:r>
            <a:r>
              <a:rPr lang="en-US" dirty="0" smtClean="0"/>
              <a:t>K-12 Teachers</a:t>
            </a:r>
            <a:endParaRPr lang="en-US" dirty="0"/>
          </a:p>
        </p:txBody>
      </p:sp>
      <p:pic>
        <p:nvPicPr>
          <p:cNvPr id="4" name="Picture 2" descr="Next Generation Science Standar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371600"/>
            <a:ext cx="5582088" cy="3200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438400" y="4495800"/>
            <a:ext cx="19812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Bethel</a:t>
            </a:r>
          </a:p>
          <a:p>
            <a:r>
              <a:rPr lang="en-US" dirty="0"/>
              <a:t>Clover Park</a:t>
            </a:r>
          </a:p>
          <a:p>
            <a:r>
              <a:rPr lang="en-US" dirty="0"/>
              <a:t>Federal Way</a:t>
            </a:r>
          </a:p>
          <a:p>
            <a:r>
              <a:rPr lang="en-US" dirty="0"/>
              <a:t>Franklin Pierce</a:t>
            </a:r>
          </a:p>
          <a:p>
            <a:r>
              <a:rPr lang="en-US" dirty="0"/>
              <a:t>Puyallup</a:t>
            </a:r>
          </a:p>
          <a:p>
            <a:r>
              <a:rPr lang="en-US" dirty="0" smtClean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95800" y="4495800"/>
            <a:ext cx="167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Tacoma</a:t>
            </a:r>
          </a:p>
          <a:p>
            <a:r>
              <a:rPr lang="en-US" dirty="0"/>
              <a:t>Steilacoom</a:t>
            </a:r>
          </a:p>
          <a:p>
            <a:r>
              <a:rPr lang="en-US" dirty="0"/>
              <a:t>Sumner</a:t>
            </a:r>
          </a:p>
          <a:p>
            <a:r>
              <a:rPr lang="en-US" dirty="0"/>
              <a:t>White River</a:t>
            </a:r>
          </a:p>
        </p:txBody>
      </p:sp>
    </p:spTree>
    <p:extLst>
      <p:ext uri="{BB962C8B-B14F-4D97-AF65-F5344CB8AC3E}">
        <p14:creationId xmlns:p14="http://schemas.microsoft.com/office/powerpoint/2010/main" val="413151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Special Thanks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b="1" dirty="0" smtClean="0"/>
              <a:t>Washington State LASER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 smtClean="0"/>
              <a:t>www.wastatelaser.org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South Sound LASER Alliance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Regional Science Coordinators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 smtClean="0"/>
              <a:t>www.washingtonesds.org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1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Getting Ready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3429000" cy="464820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400" dirty="0" smtClean="0"/>
              <a:t>Find a partner</a:t>
            </a:r>
          </a:p>
          <a:p>
            <a:r>
              <a:rPr lang="en-US" sz="2400" dirty="0" smtClean="0"/>
              <a:t>Engage with the tasks</a:t>
            </a:r>
          </a:p>
          <a:p>
            <a:r>
              <a:rPr lang="en-US" sz="2400" dirty="0" smtClean="0"/>
              <a:t>Download the documents</a:t>
            </a:r>
          </a:p>
          <a:p>
            <a:r>
              <a:rPr lang="en-US" sz="2400" dirty="0" smtClean="0"/>
              <a:t>**Use Google Form link if requested by your district</a:t>
            </a:r>
          </a:p>
          <a:p>
            <a:r>
              <a:rPr lang="en-US" sz="2400" dirty="0" smtClean="0"/>
              <a:t>Set aside 60 minutes</a:t>
            </a:r>
          </a:p>
          <a:p>
            <a:r>
              <a:rPr lang="en-US" sz="2400" dirty="0" smtClean="0"/>
              <a:t>Be prepared to pause video</a:t>
            </a:r>
          </a:p>
        </p:txBody>
      </p:sp>
      <p:pic>
        <p:nvPicPr>
          <p:cNvPr id="6" name="Picture 5" descr="Screen Shot 2015-04-18 at 10.08.0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828800"/>
            <a:ext cx="4642888" cy="388620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4343400" y="4800600"/>
            <a:ext cx="2057400" cy="6858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101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Title 1"/>
          <p:cNvSpPr>
            <a:spLocks noGrp="1"/>
          </p:cNvSpPr>
          <p:nvPr>
            <p:ph type="title"/>
          </p:nvPr>
        </p:nvSpPr>
        <p:spPr>
          <a:xfrm>
            <a:off x="457200" y="149225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AGENDA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05800" cy="464820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What are the Crosscutting Concepts?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Identifying the Crosscutting Concepts in a Video Case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Using questions to direct students to the Crosscutting Concepts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Reading about the Crosscutting Concepts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Video Case: Teachers learning about the Crosscutting Concepts</a:t>
            </a:r>
          </a:p>
          <a:p>
            <a:pPr marL="400050" lvl="1" indent="0">
              <a:buNone/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7382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Time</a:t>
            </a:r>
            <a:endParaRPr lang="en-US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5313362" cy="323849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88887" tIns="50793" rIns="88887" bIns="50793"/>
          <a:lstStyle/>
          <a:p>
            <a:pPr marL="314325" indent="-314325" defTabSz="911225" eaLnBrk="1">
              <a:lnSpc>
                <a:spcPct val="90000"/>
              </a:lnSpc>
              <a:spcBef>
                <a:spcPts val="425"/>
              </a:spcBef>
              <a:buFontTx/>
              <a:buAutoNum type="arabicPeriod"/>
            </a:pPr>
            <a:r>
              <a:rPr lang="en-US" sz="1800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Ask questions (for science) and define problems (for engineering)</a:t>
            </a:r>
          </a:p>
          <a:p>
            <a:pPr marL="314325" indent="-314325" defTabSz="911225" eaLnBrk="1">
              <a:lnSpc>
                <a:spcPct val="90000"/>
              </a:lnSpc>
              <a:spcBef>
                <a:spcPts val="425"/>
              </a:spcBef>
              <a:buFontTx/>
              <a:buAutoNum type="arabicPeriod"/>
            </a:pPr>
            <a:r>
              <a:rPr lang="en-US" sz="1800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Develop and use models</a:t>
            </a:r>
          </a:p>
          <a:p>
            <a:pPr marL="314325" indent="-314325" defTabSz="911225" eaLnBrk="1">
              <a:lnSpc>
                <a:spcPct val="90000"/>
              </a:lnSpc>
              <a:spcBef>
                <a:spcPts val="425"/>
              </a:spcBef>
              <a:buFontTx/>
              <a:buAutoNum type="arabicPeriod"/>
            </a:pPr>
            <a:r>
              <a:rPr lang="en-US" sz="1800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Plan and carry out investigations</a:t>
            </a:r>
          </a:p>
          <a:p>
            <a:pPr marL="314325" indent="-314325" defTabSz="911225" eaLnBrk="1">
              <a:lnSpc>
                <a:spcPct val="90000"/>
              </a:lnSpc>
              <a:spcBef>
                <a:spcPts val="425"/>
              </a:spcBef>
              <a:buFontTx/>
              <a:buAutoNum type="arabicPeriod"/>
            </a:pPr>
            <a:r>
              <a:rPr lang="en-US" sz="1800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Analyze and interpret data</a:t>
            </a:r>
          </a:p>
          <a:p>
            <a:pPr marL="314325" indent="-314325" defTabSz="911225" eaLnBrk="1">
              <a:lnSpc>
                <a:spcPct val="90000"/>
              </a:lnSpc>
              <a:spcBef>
                <a:spcPts val="425"/>
              </a:spcBef>
              <a:buFontTx/>
              <a:buAutoNum type="arabicPeriod"/>
            </a:pPr>
            <a:r>
              <a:rPr lang="en-US" sz="1800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Use mathematics and computational thinking</a:t>
            </a:r>
          </a:p>
          <a:p>
            <a:pPr marL="314325" indent="-314325" defTabSz="911225" eaLnBrk="1">
              <a:lnSpc>
                <a:spcPct val="90000"/>
              </a:lnSpc>
              <a:spcBef>
                <a:spcPts val="425"/>
              </a:spcBef>
              <a:buFontTx/>
              <a:buAutoNum type="arabicPeriod"/>
            </a:pPr>
            <a:r>
              <a:rPr lang="en-US" sz="1800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Construct explanations (for science) and design solutions (for engineering)</a:t>
            </a:r>
          </a:p>
          <a:p>
            <a:pPr marL="314325" indent="-314325" defTabSz="911225" eaLnBrk="1">
              <a:lnSpc>
                <a:spcPct val="90000"/>
              </a:lnSpc>
              <a:spcBef>
                <a:spcPts val="425"/>
              </a:spcBef>
              <a:buFontTx/>
              <a:buAutoNum type="arabicPeriod"/>
            </a:pPr>
            <a:r>
              <a:rPr lang="en-US" sz="1800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Engage in argument from evidence</a:t>
            </a:r>
          </a:p>
          <a:p>
            <a:pPr marL="314325" indent="-314325" defTabSz="911225" eaLnBrk="1">
              <a:lnSpc>
                <a:spcPct val="90000"/>
              </a:lnSpc>
              <a:spcBef>
                <a:spcPts val="425"/>
              </a:spcBef>
              <a:buFontTx/>
              <a:buAutoNum type="arabicPeriod"/>
            </a:pPr>
            <a:r>
              <a:rPr lang="en-US" sz="1800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Obtain, evaluate, and communicate information</a:t>
            </a:r>
          </a:p>
          <a:p>
            <a:pPr marL="314325" indent="-314325" defTabSz="911225" eaLnBrk="1">
              <a:lnSpc>
                <a:spcPct val="90000"/>
              </a:lnSpc>
              <a:spcBef>
                <a:spcPts val="425"/>
              </a:spcBef>
              <a:buFontTx/>
              <a:buNone/>
            </a:pPr>
            <a:endParaRPr lang="en-US" dirty="0">
              <a:latin typeface="Helvetica Light" charset="0"/>
              <a:ea typeface="ＭＳ Ｐゴシック" charset="0"/>
              <a:cs typeface="Helvetica Light" charset="0"/>
            </a:endParaRPr>
          </a:p>
        </p:txBody>
      </p:sp>
      <p:pic>
        <p:nvPicPr>
          <p:cNvPr id="8" name="Picture 7" descr="Screen Shot 2015-03-20 at 9.24.0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1187">
            <a:off x="5774961" y="1946002"/>
            <a:ext cx="3117056" cy="1778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Shape 116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000">
            <a:off x="1878462" y="4731206"/>
            <a:ext cx="2696276" cy="1666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Screen Shot 2014-08-07 at 7.51.04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6816">
            <a:off x="6169601" y="3724953"/>
            <a:ext cx="2170159" cy="2782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328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7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What’s Different about NGSS?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709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b="1">
                <a:latin typeface="Arial" charset="0"/>
                <a:ea typeface="ＭＳ Ｐゴシック" charset="0"/>
                <a:cs typeface="ＭＳ Ｐゴシック" charset="0"/>
              </a:rPr>
              <a:t>Integrating the 3 Dimensions</a:t>
            </a:r>
          </a:p>
        </p:txBody>
      </p:sp>
      <p:grpSp>
        <p:nvGrpSpPr>
          <p:cNvPr id="217091" name="Group 11"/>
          <p:cNvGrpSpPr>
            <a:grpSpLocks/>
          </p:cNvGrpSpPr>
          <p:nvPr/>
        </p:nvGrpSpPr>
        <p:grpSpPr bwMode="auto">
          <a:xfrm>
            <a:off x="304800" y="2608263"/>
            <a:ext cx="5257800" cy="2865437"/>
            <a:chOff x="-431572" y="3124200"/>
            <a:chExt cx="9153674" cy="3168345"/>
          </a:xfrm>
        </p:grpSpPr>
        <p:pic>
          <p:nvPicPr>
            <p:cNvPr id="7" name="Picture 6" descr="BU005259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8646" y="3199678"/>
              <a:ext cx="2520577" cy="225207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17095" name="TextBox 7"/>
            <p:cNvSpPr txBox="1">
              <a:spLocks noChangeArrowheads="1"/>
            </p:cNvSpPr>
            <p:nvPr/>
          </p:nvSpPr>
          <p:spPr bwMode="auto">
            <a:xfrm>
              <a:off x="-431572" y="3124200"/>
              <a:ext cx="3479574" cy="1327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i="1" smtClean="0">
                  <a:solidFill>
                    <a:srgbClr val="000000"/>
                  </a:solidFill>
                </a:rPr>
                <a:t>Science &amp; Engineering Practices</a:t>
              </a:r>
            </a:p>
          </p:txBody>
        </p:sp>
        <p:sp>
          <p:nvSpPr>
            <p:cNvPr id="217096" name="TextBox 8"/>
            <p:cNvSpPr txBox="1">
              <a:spLocks noChangeArrowheads="1"/>
            </p:cNvSpPr>
            <p:nvPr/>
          </p:nvSpPr>
          <p:spPr bwMode="auto">
            <a:xfrm>
              <a:off x="2438399" y="5373469"/>
              <a:ext cx="3763126" cy="919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i="1" smtClean="0">
                  <a:solidFill>
                    <a:srgbClr val="000000"/>
                  </a:solidFill>
                </a:rPr>
                <a:t>Crosscutting Concepts</a:t>
              </a:r>
            </a:p>
          </p:txBody>
        </p:sp>
        <p:sp>
          <p:nvSpPr>
            <p:cNvPr id="217097" name="TextBox 10"/>
            <p:cNvSpPr txBox="1">
              <a:spLocks noChangeArrowheads="1"/>
            </p:cNvSpPr>
            <p:nvPr/>
          </p:nvSpPr>
          <p:spPr bwMode="auto">
            <a:xfrm>
              <a:off x="5105399" y="4535268"/>
              <a:ext cx="3616703" cy="919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i="1" smtClean="0">
                  <a:solidFill>
                    <a:srgbClr val="000000"/>
                  </a:solidFill>
                </a:rPr>
                <a:t>Disciplinary Core Ideas</a:t>
              </a:r>
            </a:p>
          </p:txBody>
        </p:sp>
      </p:grpSp>
      <p:pic>
        <p:nvPicPr>
          <p:cNvPr id="13" name="Content Placeholder 8" descr="Rope4.png"/>
          <p:cNvPicPr>
            <a:picLocks noChangeAspect="1"/>
          </p:cNvPicPr>
          <p:nvPr/>
        </p:nvPicPr>
        <p:blipFill>
          <a:blip r:embed="rId4"/>
          <a:srcRect l="-2570" r="-2570"/>
          <a:stretch>
            <a:fillRect/>
          </a:stretch>
        </p:blipFill>
        <p:spPr>
          <a:xfrm rot="409036">
            <a:off x="6515100" y="1624013"/>
            <a:ext cx="1817688" cy="2036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Screen Shot 2012-08-28 at 4.39.41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8750">
            <a:off x="5535613" y="3925888"/>
            <a:ext cx="2289175" cy="2384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74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3" name="Rectangle 1"/>
          <p:cNvSpPr>
            <a:spLocks/>
          </p:cNvSpPr>
          <p:nvPr/>
        </p:nvSpPr>
        <p:spPr bwMode="auto">
          <a:xfrm>
            <a:off x="0" y="1447800"/>
            <a:ext cx="9144000" cy="5410200"/>
          </a:xfrm>
          <a:prstGeom prst="rect">
            <a:avLst/>
          </a:prstGeom>
          <a:solidFill>
            <a:srgbClr val="000000">
              <a:alpha val="0"/>
            </a:srgbClr>
          </a:solidFill>
          <a:ln w="36124">
            <a:solidFill>
              <a:srgbClr val="385D8A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 defTabSz="40957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500" smtClean="0">
              <a:solidFill>
                <a:srgbClr val="000000"/>
              </a:solidFill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sp>
        <p:nvSpPr>
          <p:cNvPr id="233474" name="Rectangle 2"/>
          <p:cNvSpPr>
            <a:spLocks/>
          </p:cNvSpPr>
          <p:nvPr/>
        </p:nvSpPr>
        <p:spPr bwMode="auto">
          <a:xfrm>
            <a:off x="0" y="227013"/>
            <a:ext cx="9144000" cy="1211262"/>
          </a:xfrm>
          <a:prstGeom prst="rect">
            <a:avLst/>
          </a:prstGeom>
          <a:gradFill rotWithShape="0">
            <a:gsLst>
              <a:gs pos="0">
                <a:srgbClr val="9ACA3C"/>
              </a:gs>
              <a:gs pos="100000">
                <a:srgbClr val="EBF4D8"/>
              </a:gs>
            </a:gsLst>
            <a:lin ang="18900000"/>
          </a:gradFill>
          <a:ln w="54186">
            <a:solidFill>
              <a:srgbClr val="303A96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 defTabSz="40957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500" smtClean="0">
              <a:solidFill>
                <a:srgbClr val="000000"/>
              </a:solidFill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pic>
        <p:nvPicPr>
          <p:cNvPr id="233475" name="Picture 3" descr="ima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" y="6172200"/>
            <a:ext cx="1258888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</p:pic>
      <p:sp>
        <p:nvSpPr>
          <p:cNvPr id="233476" name="Rectangle 4"/>
          <p:cNvSpPr>
            <a:spLocks/>
          </p:cNvSpPr>
          <p:nvPr/>
        </p:nvSpPr>
        <p:spPr bwMode="auto">
          <a:xfrm>
            <a:off x="0" y="1447800"/>
            <a:ext cx="9144000" cy="5410200"/>
          </a:xfrm>
          <a:prstGeom prst="rect">
            <a:avLst/>
          </a:prstGeom>
          <a:solidFill>
            <a:srgbClr val="000000">
              <a:alpha val="0"/>
            </a:srgbClr>
          </a:solidFill>
          <a:ln w="36124">
            <a:solidFill>
              <a:srgbClr val="385D8A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 defTabSz="40957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500" smtClean="0">
              <a:solidFill>
                <a:srgbClr val="000000"/>
              </a:solidFill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sp>
        <p:nvSpPr>
          <p:cNvPr id="233477" name="Rectangle 5"/>
          <p:cNvSpPr>
            <a:spLocks/>
          </p:cNvSpPr>
          <p:nvPr/>
        </p:nvSpPr>
        <p:spPr bwMode="auto">
          <a:xfrm>
            <a:off x="0" y="227013"/>
            <a:ext cx="9144000" cy="1211262"/>
          </a:xfrm>
          <a:prstGeom prst="rect">
            <a:avLst/>
          </a:prstGeom>
          <a:gradFill rotWithShape="0">
            <a:gsLst>
              <a:gs pos="0">
                <a:srgbClr val="9ACA3C"/>
              </a:gs>
              <a:gs pos="100000">
                <a:srgbClr val="EBF4D8"/>
              </a:gs>
            </a:gsLst>
            <a:lin ang="18900000"/>
          </a:gradFill>
          <a:ln w="54186">
            <a:solidFill>
              <a:srgbClr val="303A96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 defTabSz="40957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500" smtClean="0">
              <a:solidFill>
                <a:srgbClr val="000000"/>
              </a:solidFill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pic>
        <p:nvPicPr>
          <p:cNvPr id="233478" name="Picture 6" descr="ima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" y="6172200"/>
            <a:ext cx="1258888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</p:pic>
      <p:sp>
        <p:nvSpPr>
          <p:cNvPr id="233479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 lIns="88887" tIns="50793" rIns="88887" bIns="50793"/>
          <a:lstStyle/>
          <a:p>
            <a:pPr algn="l" defTabSz="911225" eaLnBrk="1"/>
            <a:r>
              <a:rPr lang="en-US" sz="3100" b="1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Dimension 2:</a:t>
            </a:r>
            <a:br>
              <a:rPr lang="en-US" sz="3100" b="1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</a:br>
            <a:r>
              <a:rPr lang="en-US" sz="3100" b="1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Crosscutting Concepts</a:t>
            </a:r>
            <a:endParaRPr lang="en-US" sz="3100" b="1">
              <a:latin typeface="Helvetica Light" charset="0"/>
              <a:ea typeface="ＭＳ Ｐゴシック" charset="0"/>
              <a:cs typeface="Helvetica Light" charset="0"/>
            </a:endParaRPr>
          </a:p>
        </p:txBody>
      </p:sp>
      <p:sp>
        <p:nvSpPr>
          <p:cNvPr id="233480" name="Rectangle 9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4984750" cy="4525963"/>
          </a:xfrm>
        </p:spPr>
        <p:txBody>
          <a:bodyPr lIns="88887" tIns="50793" rIns="88887" bIns="50793"/>
          <a:lstStyle/>
          <a:p>
            <a:pPr marL="260350" indent="-260350" defTabSz="911225" eaLnBrk="1">
              <a:spcBef>
                <a:spcPts val="425"/>
              </a:spcBef>
              <a:buFontTx/>
              <a:buAutoNum type="arabicPeriod"/>
            </a:pPr>
            <a:r>
              <a:rPr lang="en-US" sz="250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 Patterns</a:t>
            </a:r>
          </a:p>
          <a:p>
            <a:pPr marL="260350" indent="-260350" defTabSz="911225" eaLnBrk="1">
              <a:spcBef>
                <a:spcPts val="425"/>
              </a:spcBef>
              <a:buFontTx/>
              <a:buAutoNum type="arabicPeriod"/>
            </a:pPr>
            <a:r>
              <a:rPr lang="en-US" sz="250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 Cause and effect</a:t>
            </a:r>
          </a:p>
          <a:p>
            <a:pPr marL="260350" indent="-260350" defTabSz="911225" eaLnBrk="1">
              <a:spcBef>
                <a:spcPts val="425"/>
              </a:spcBef>
              <a:buFontTx/>
              <a:buAutoNum type="arabicPeriod"/>
            </a:pPr>
            <a:r>
              <a:rPr lang="en-US" sz="250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 Scale, proportion, and quantity  </a:t>
            </a:r>
          </a:p>
          <a:p>
            <a:pPr marL="260350" indent="-260350" defTabSz="911225" eaLnBrk="1">
              <a:spcBef>
                <a:spcPts val="425"/>
              </a:spcBef>
              <a:buFontTx/>
              <a:buAutoNum type="arabicPeriod"/>
            </a:pPr>
            <a:r>
              <a:rPr lang="en-US" sz="250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 </a:t>
            </a:r>
            <a:r>
              <a:rPr lang="en-US" sz="2500" u="sng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Systems and system models </a:t>
            </a:r>
          </a:p>
          <a:p>
            <a:pPr marL="260350" indent="-260350" defTabSz="911225" eaLnBrk="1">
              <a:spcBef>
                <a:spcPts val="425"/>
              </a:spcBef>
              <a:buFontTx/>
              <a:buAutoNum type="arabicPeriod"/>
            </a:pPr>
            <a:r>
              <a:rPr lang="en-US" sz="250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 </a:t>
            </a:r>
            <a:r>
              <a:rPr lang="en-US" sz="2500" b="1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Energy and matter</a:t>
            </a:r>
          </a:p>
          <a:p>
            <a:pPr marL="260350" indent="-260350" defTabSz="911225" eaLnBrk="1">
              <a:spcBef>
                <a:spcPts val="425"/>
              </a:spcBef>
              <a:buFontTx/>
              <a:buAutoNum type="arabicPeriod"/>
            </a:pPr>
            <a:r>
              <a:rPr lang="en-US" sz="250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 Structure and function </a:t>
            </a:r>
          </a:p>
          <a:p>
            <a:pPr marL="260350" indent="-260350" defTabSz="911225" eaLnBrk="1">
              <a:spcBef>
                <a:spcPts val="425"/>
              </a:spcBef>
              <a:buFontTx/>
              <a:buAutoNum type="arabicPeriod"/>
            </a:pPr>
            <a:r>
              <a:rPr lang="en-US" sz="250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 Stability and change</a:t>
            </a:r>
          </a:p>
        </p:txBody>
      </p:sp>
    </p:spTree>
    <p:extLst>
      <p:ext uri="{BB962C8B-B14F-4D97-AF65-F5344CB8AC3E}">
        <p14:creationId xmlns:p14="http://schemas.microsoft.com/office/powerpoint/2010/main" val="31101670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dirty="0" smtClean="0"/>
              <a:t>Precursors to Crosscutting Concepts</a:t>
            </a:r>
            <a:endParaRPr lang="en-US" dirty="0"/>
          </a:p>
        </p:txBody>
      </p:sp>
      <p:sp>
        <p:nvSpPr>
          <p:cNvPr id="235522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Unifying Concepts and Process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dirty="0" smtClean="0"/>
              <a:t>Systems, order,</a:t>
            </a:r>
            <a:r>
              <a:rPr lang="en-US" dirty="0"/>
              <a:t> </a:t>
            </a:r>
            <a:r>
              <a:rPr lang="en-US" dirty="0" smtClean="0"/>
              <a:t>and organization</a:t>
            </a:r>
          </a:p>
          <a:p>
            <a:pPr>
              <a:defRPr/>
            </a:pPr>
            <a:r>
              <a:rPr lang="en-US" dirty="0" smtClean="0"/>
              <a:t>Evidence, models, and explanation</a:t>
            </a:r>
          </a:p>
          <a:p>
            <a:pPr>
              <a:defRPr/>
            </a:pPr>
            <a:r>
              <a:rPr lang="en-US" dirty="0" smtClean="0"/>
              <a:t>Change, constancy, and measurement</a:t>
            </a:r>
          </a:p>
          <a:p>
            <a:pPr>
              <a:defRPr/>
            </a:pPr>
            <a:r>
              <a:rPr lang="en-US" dirty="0" smtClean="0"/>
              <a:t>Evolution and equilibrium</a:t>
            </a:r>
          </a:p>
          <a:p>
            <a:pPr>
              <a:defRPr/>
            </a:pPr>
            <a:r>
              <a:rPr lang="en-US" dirty="0" smtClean="0"/>
              <a:t>Form and function</a:t>
            </a:r>
            <a:endParaRPr lang="en-US" dirty="0"/>
          </a:p>
        </p:txBody>
      </p:sp>
      <p:sp>
        <p:nvSpPr>
          <p:cNvPr id="235524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Common Themes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dirty="0" smtClean="0"/>
              <a:t>Systems</a:t>
            </a:r>
          </a:p>
          <a:p>
            <a:pPr>
              <a:defRPr/>
            </a:pPr>
            <a:r>
              <a:rPr lang="en-US" dirty="0" smtClean="0"/>
              <a:t>Models</a:t>
            </a:r>
          </a:p>
          <a:p>
            <a:pPr>
              <a:defRPr/>
            </a:pPr>
            <a:r>
              <a:rPr lang="en-US" dirty="0" smtClean="0"/>
              <a:t>Constancy and Change</a:t>
            </a:r>
          </a:p>
          <a:p>
            <a:pPr>
              <a:defRPr/>
            </a:pPr>
            <a:r>
              <a:rPr lang="en-US" dirty="0" smtClean="0"/>
              <a:t>Scale</a:t>
            </a:r>
            <a:endParaRPr lang="en-US" dirty="0"/>
          </a:p>
        </p:txBody>
      </p:sp>
      <p:pic>
        <p:nvPicPr>
          <p:cNvPr id="235526" name="Picture 3" descr="img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5761">
            <a:off x="3251200" y="5219700"/>
            <a:ext cx="1046163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27" name="Picture 7" descr="img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57252">
            <a:off x="6705600" y="5029200"/>
            <a:ext cx="985838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Crosscutting Concepts</a:t>
            </a:r>
          </a:p>
        </p:txBody>
      </p:sp>
      <p:pic>
        <p:nvPicPr>
          <p:cNvPr id="236546" name="Picture 4" descr="Screen Shot 2014-11-18 at 4.41.1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550" y="1417638"/>
            <a:ext cx="5761038" cy="430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ular Callout 5"/>
          <p:cNvSpPr/>
          <p:nvPr/>
        </p:nvSpPr>
        <p:spPr>
          <a:xfrm>
            <a:off x="457200" y="4176713"/>
            <a:ext cx="2095500" cy="1806575"/>
          </a:xfrm>
          <a:prstGeom prst="wedgeRectCallout">
            <a:avLst>
              <a:gd name="adj1" fmla="val 62250"/>
              <a:gd name="adj2" fmla="val 291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Review the 7 Crosscutting Concepts</a:t>
            </a:r>
          </a:p>
        </p:txBody>
      </p:sp>
    </p:spTree>
    <p:extLst>
      <p:ext uri="{BB962C8B-B14F-4D97-AF65-F5344CB8AC3E}">
        <p14:creationId xmlns:p14="http://schemas.microsoft.com/office/powerpoint/2010/main" val="323868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Video: How Wolves Change Rivers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276600" cy="452596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/>
              <a:t>NOTEBOOK: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As you watch the video jot down connections to the seven Crosscutting Concepts</a:t>
            </a:r>
          </a:p>
        </p:txBody>
      </p:sp>
      <p:pic>
        <p:nvPicPr>
          <p:cNvPr id="4" name="Picture 3" descr="Screen Shot 2015-04-18 at 1.11.5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2362200"/>
            <a:ext cx="453309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72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Debriefing the Video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8935912"/>
              </p:ext>
            </p:extLst>
          </p:nvPr>
        </p:nvGraphicFramePr>
        <p:xfrm>
          <a:off x="457200" y="1600200"/>
          <a:ext cx="8229600" cy="458216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124200"/>
                <a:gridCol w="5105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Crosscutting</a:t>
                      </a:r>
                      <a:r>
                        <a:rPr lang="en-US" baseline="0" dirty="0" smtClean="0"/>
                        <a:t> Concept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Possible</a:t>
                      </a:r>
                      <a:r>
                        <a:rPr lang="en-US" baseline="0" dirty="0" smtClean="0"/>
                        <a:t> Evidence from Wolves Video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Patterns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Behavior</a:t>
                      </a:r>
                      <a:r>
                        <a:rPr lang="en-US" baseline="0" dirty="0" smtClean="0"/>
                        <a:t> of deer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Cause</a:t>
                      </a:r>
                      <a:r>
                        <a:rPr lang="en-US" b="1" baseline="0" dirty="0" smtClean="0"/>
                        <a:t> and Effect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 Overt</a:t>
                      </a:r>
                      <a:r>
                        <a:rPr lang="en-US" baseline="0" dirty="0" smtClean="0"/>
                        <a:t> theme in video- wolves caused a cascade of effects in the system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Scale, Proportion,</a:t>
                      </a:r>
                      <a:r>
                        <a:rPr lang="en-US" b="1" baseline="0" dirty="0" smtClean="0"/>
                        <a:t> &amp; Quantity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 small number of wolves had a huge impact</a:t>
                      </a:r>
                      <a:r>
                        <a:rPr lang="en-US" baseline="0" dirty="0" smtClean="0"/>
                        <a:t> on the system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Systems &amp; Systems Models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 Clear</a:t>
                      </a:r>
                      <a:r>
                        <a:rPr lang="en-US" baseline="0" dirty="0" smtClean="0"/>
                        <a:t> theme in the video- living and non-living parts of the system are interconnected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Energy and Matter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 Food web shows the flow of energy and matter</a:t>
                      </a:r>
                      <a:r>
                        <a:rPr lang="en-US" baseline="0" dirty="0" smtClean="0"/>
                        <a:t> through the parts of the system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Structure and Function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Wolves led to a</a:t>
                      </a:r>
                      <a:r>
                        <a:rPr lang="en-US" baseline="0" dirty="0" smtClean="0"/>
                        <a:t> change in the structure of the ecosystem which led to changes in the river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Stability and Change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system was stable and</a:t>
                      </a:r>
                      <a:r>
                        <a:rPr lang="en-US" baseline="0" dirty="0" smtClean="0"/>
                        <a:t> then the wolves changed the system and caused a new stability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4941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Analyzing a Hand Bubbler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029200" cy="472440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Watch the Hand Bubbler video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Write at least one question for each of the 7 Crosscutting Concepts that could help students understand the Hand Bubbler and how it might work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Use p. __ in your notebook</a:t>
            </a:r>
          </a:p>
        </p:txBody>
      </p:sp>
      <p:pic>
        <p:nvPicPr>
          <p:cNvPr id="6" name="Content Placeholder 5" descr="imgres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2" r="9732"/>
          <a:stretch>
            <a:fillRect/>
          </a:stretch>
        </p:blipFill>
        <p:spPr>
          <a:xfrm>
            <a:off x="6248400" y="1600200"/>
            <a:ext cx="2057400" cy="2306638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07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Debriefing the Hand Bubbler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6357347"/>
              </p:ext>
            </p:extLst>
          </p:nvPr>
        </p:nvGraphicFramePr>
        <p:xfrm>
          <a:off x="457200" y="1600200"/>
          <a:ext cx="8229600" cy="4587239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124200"/>
                <a:gridCol w="5105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Crosscutting</a:t>
                      </a:r>
                      <a:r>
                        <a:rPr lang="en-US" baseline="0" dirty="0" smtClean="0"/>
                        <a:t> Concept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Possible</a:t>
                      </a:r>
                      <a:r>
                        <a:rPr lang="en-US" baseline="0" dirty="0" smtClean="0"/>
                        <a:t> Evidence from Wolves Video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Patterns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What patterns</a:t>
                      </a:r>
                      <a:r>
                        <a:rPr lang="en-US" baseline="0" dirty="0" smtClean="0"/>
                        <a:t> do you notice in where to hold the hand bubbler to cause the liquid to move?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Cause</a:t>
                      </a:r>
                      <a:r>
                        <a:rPr lang="en-US" b="1" baseline="0" dirty="0" smtClean="0"/>
                        <a:t> and Effect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What is causing the liquid to move?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Scale, Proportion,</a:t>
                      </a:r>
                      <a:r>
                        <a:rPr lang="en-US" b="1" baseline="0" dirty="0" smtClean="0"/>
                        <a:t> &amp; Quantity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Would a larger hand bubbler work</a:t>
                      </a:r>
                      <a:r>
                        <a:rPr lang="en-US" baseline="0" dirty="0" smtClean="0"/>
                        <a:t> the same way?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Systems &amp; Systems Models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What parts of the system would we want</a:t>
                      </a:r>
                      <a:r>
                        <a:rPr lang="en-US" baseline="0" dirty="0" smtClean="0"/>
                        <a:t> to include in order to explain how the system works?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Energy and Matter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How</a:t>
                      </a:r>
                      <a:r>
                        <a:rPr lang="en-US" baseline="0" dirty="0" smtClean="0"/>
                        <a:t> might our understanding of energy transfers help us explain how the system works?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Structure and Function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What do you notice about the structure of the glass tube in the bottom</a:t>
                      </a:r>
                      <a:r>
                        <a:rPr lang="en-US" baseline="0" dirty="0" smtClean="0"/>
                        <a:t> bulb? How might the structure of this part be important to the function of the system?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Stability and Change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What changes in the system when you add heat from your hands?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560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12-09 at 5.37.2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5555">
            <a:off x="4922838" y="1516063"/>
            <a:ext cx="3690937" cy="4921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57200" y="1524000"/>
            <a:ext cx="4267200" cy="489364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u="sng" dirty="0">
                <a:solidFill>
                  <a:prstClr val="black"/>
                </a:solidFill>
                <a:latin typeface="Calibri"/>
              </a:rPr>
              <a:t>Read the Following 3 Parts: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prstClr val="black"/>
                </a:solidFill>
                <a:latin typeface="Calibri"/>
              </a:rPr>
              <a:t>All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: S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kim p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. 1-3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Read about ONE of the Crosscutting Concepts. You might want to pick one that you are a bit unsure about.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prstClr val="black"/>
                </a:solidFill>
                <a:latin typeface="Calibri"/>
              </a:rPr>
              <a:t>All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: 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Skim p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. 11-12 </a:t>
            </a:r>
            <a:r>
              <a:rPr lang="en-US" sz="2400" i="1" dirty="0">
                <a:solidFill>
                  <a:prstClr val="black"/>
                </a:solidFill>
                <a:latin typeface="Calibri"/>
              </a:rPr>
              <a:t>How are the Crosscutting Concepts Connected?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381000"/>
            <a:ext cx="7162800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white"/>
                </a:solidFill>
                <a:latin typeface="Calibri"/>
              </a:rPr>
              <a:t>NGSS Appendix G: Crosscutting Concepts</a:t>
            </a:r>
          </a:p>
        </p:txBody>
      </p:sp>
    </p:spTree>
    <p:extLst>
      <p:ext uri="{BB962C8B-B14F-4D97-AF65-F5344CB8AC3E}">
        <p14:creationId xmlns:p14="http://schemas.microsoft.com/office/powerpoint/2010/main" val="46811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1066800"/>
            <a:ext cx="7620000" cy="52629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u="sng" dirty="0" smtClean="0">
                <a:solidFill>
                  <a:prstClr val="black"/>
                </a:solidFill>
                <a:latin typeface="Calibri"/>
              </a:rPr>
              <a:t>p</a:t>
            </a:r>
            <a:r>
              <a:rPr lang="en-US" sz="2400" u="sng" dirty="0">
                <a:solidFill>
                  <a:prstClr val="black"/>
                </a:solidFill>
                <a:latin typeface="Calibri"/>
              </a:rPr>
              <a:t>. 1-</a:t>
            </a:r>
            <a:r>
              <a:rPr lang="en-US" sz="2400" u="sng" dirty="0" smtClean="0">
                <a:solidFill>
                  <a:prstClr val="black"/>
                </a:solidFill>
                <a:latin typeface="Calibri"/>
              </a:rPr>
              <a:t>3 (Guiding Principles)</a:t>
            </a:r>
            <a:endParaRPr lang="en-US" sz="2400" u="sng" dirty="0">
              <a:solidFill>
                <a:prstClr val="black"/>
              </a:solidFill>
              <a:latin typeface="Calibri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Crosscutting Concepts can help students better understand core ideas in science and engineering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Crosscutting Concepts can provide a common vocabulary for science and engineering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Crosscutting Concepts should not be assessed separately from practices or core ideas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u="sng" dirty="0">
                <a:solidFill>
                  <a:prstClr val="black"/>
                </a:solidFill>
                <a:latin typeface="Calibri"/>
              </a:rPr>
              <a:t>p</a:t>
            </a:r>
            <a:r>
              <a:rPr lang="en-US" sz="2400" u="sng" dirty="0" smtClean="0">
                <a:solidFill>
                  <a:prstClr val="black"/>
                </a:solidFill>
                <a:latin typeface="Calibri"/>
              </a:rPr>
              <a:t>. 11-12 (Grouping Crosscutting Concepts into 3 Categories)</a:t>
            </a:r>
            <a:endParaRPr lang="en-US" sz="2400" i="1" u="sng" dirty="0">
              <a:solidFill>
                <a:prstClr val="black"/>
              </a:solidFill>
              <a:latin typeface="Calibri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b="1" dirty="0" smtClean="0">
                <a:solidFill>
                  <a:prstClr val="black"/>
                </a:solidFill>
                <a:latin typeface="Calibri"/>
              </a:rPr>
              <a:t>Patterns: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Patterns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b="1" dirty="0" smtClean="0">
                <a:solidFill>
                  <a:prstClr val="black"/>
                </a:solidFill>
                <a:latin typeface="Calibri"/>
              </a:rPr>
              <a:t>Causality: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Cause and Effect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Structure and Function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b="1" dirty="0" smtClean="0">
                <a:solidFill>
                  <a:prstClr val="black"/>
                </a:solidFill>
                <a:latin typeface="Calibri"/>
              </a:rPr>
              <a:t>Systems: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Systems and Systems Models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Scale, Proportion, and Quantity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Energy and Matter 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Stability and Change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81000"/>
            <a:ext cx="7162800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DEBRIEFING NGSS </a:t>
            </a:r>
            <a:r>
              <a:rPr lang="en-US" sz="2400" dirty="0">
                <a:solidFill>
                  <a:prstClr val="white"/>
                </a:solidFill>
                <a:latin typeface="Calibri"/>
              </a:rPr>
              <a:t>Appendix G: Crosscutting Concepts</a:t>
            </a:r>
          </a:p>
        </p:txBody>
      </p:sp>
      <p:pic>
        <p:nvPicPr>
          <p:cNvPr id="4" name="Picture 3" descr="Screen Shot 2014-12-09 at 5.37.2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5555">
            <a:off x="6727680" y="3958065"/>
            <a:ext cx="1833950" cy="24452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4227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Video Case: Teacher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00200"/>
            <a:ext cx="5121902" cy="452596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dirty="0" smtClean="0"/>
              <a:t>As you watch the video:</a:t>
            </a:r>
          </a:p>
          <a:p>
            <a:pPr>
              <a:buFontTx/>
              <a:buChar char="-"/>
            </a:pPr>
            <a:r>
              <a:rPr lang="en-US" dirty="0" smtClean="0"/>
              <a:t>Which Crosscutting Concepts do you notice the teachers using?</a:t>
            </a:r>
          </a:p>
          <a:p>
            <a:pPr>
              <a:buFontTx/>
              <a:buChar char="-"/>
            </a:pPr>
            <a:r>
              <a:rPr lang="en-US" dirty="0" smtClean="0"/>
              <a:t>Capture quotes and ideas that resonate with you or help your understanding of the Crosscutting Concepts</a:t>
            </a:r>
          </a:p>
          <a:p>
            <a:pPr>
              <a:buFontTx/>
              <a:buChar char="-"/>
            </a:pPr>
            <a:endParaRPr lang="en-US" dirty="0" smtClean="0"/>
          </a:p>
        </p:txBody>
      </p:sp>
      <p:pic>
        <p:nvPicPr>
          <p:cNvPr id="4" name="Picture 3" descr="Screen Shot 2015-04-21 at 8.04.1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286000"/>
            <a:ext cx="3396746" cy="2356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 rot="406953">
            <a:off x="6526457" y="5111462"/>
            <a:ext cx="14478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Take notes on p. 3 in your packet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09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Debriefing the 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800" dirty="0" smtClean="0"/>
              <a:t>Crosscutting Concepts are for students… helps them make sense of the science and engineering</a:t>
            </a:r>
          </a:p>
          <a:p>
            <a:r>
              <a:rPr lang="en-US" sz="2800" dirty="0" smtClean="0"/>
              <a:t>Crosscutting Concepts should be familiar touchstones</a:t>
            </a:r>
          </a:p>
          <a:p>
            <a:r>
              <a:rPr lang="en-US" sz="2800" dirty="0" smtClean="0"/>
              <a:t>Being intentional about the Crosscutting Concepts</a:t>
            </a:r>
          </a:p>
          <a:p>
            <a:r>
              <a:rPr lang="en-US" sz="2800" dirty="0" smtClean="0"/>
              <a:t>Crosscutting Concepts help students make connections between domains of science and engineering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08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Final Reflection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3657600" cy="4967599"/>
          </a:xfrm>
        </p:spPr>
        <p:txBody>
          <a:bodyPr/>
          <a:lstStyle/>
          <a:p>
            <a:r>
              <a:rPr lang="en-US" dirty="0" smtClean="0"/>
              <a:t>Page 4 in your packet</a:t>
            </a:r>
          </a:p>
          <a:p>
            <a:r>
              <a:rPr lang="en-US" dirty="0" smtClean="0"/>
              <a:t>Please answer in the </a:t>
            </a:r>
            <a:r>
              <a:rPr lang="en-US" b="1" dirty="0" smtClean="0"/>
              <a:t>Google Form </a:t>
            </a:r>
            <a:r>
              <a:rPr lang="en-US" dirty="0" smtClean="0"/>
              <a:t>if requested by your district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22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Next Session Online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62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en-US" sz="3600" b="1" dirty="0" smtClean="0"/>
              <a:t>Next Generation Science Standards 101</a:t>
            </a:r>
          </a:p>
          <a:p>
            <a:pPr marL="0" indent="0" algn="ctr">
              <a:buNone/>
            </a:pPr>
            <a:r>
              <a:rPr lang="en-US" b="1" dirty="0" smtClean="0"/>
              <a:t>Part 4: </a:t>
            </a:r>
          </a:p>
          <a:p>
            <a:pPr marL="0" indent="0" algn="ctr">
              <a:buNone/>
            </a:pPr>
            <a:r>
              <a:rPr lang="en-US" dirty="0" smtClean="0"/>
              <a:t>Engineering Design Process in the NGSS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01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2838</TotalTime>
  <Words>869</Words>
  <Application>Microsoft Macintosh PowerPoint</Application>
  <PresentationFormat>On-screen Show (4:3)</PresentationFormat>
  <Paragraphs>157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Arial</vt:lpstr>
      <vt:lpstr>Calibri</vt:lpstr>
      <vt:lpstr>Helvetica</vt:lpstr>
      <vt:lpstr>Helvetica Light</vt:lpstr>
      <vt:lpstr>ＭＳ Ｐゴシック</vt:lpstr>
      <vt:lpstr>Office Theme</vt:lpstr>
      <vt:lpstr>1_Office Theme</vt:lpstr>
      <vt:lpstr>2_Office Theme</vt:lpstr>
      <vt:lpstr>3_Office Theme</vt:lpstr>
      <vt:lpstr>7_Office Theme</vt:lpstr>
      <vt:lpstr>4_Office Theme</vt:lpstr>
      <vt:lpstr>5_Office Theme</vt:lpstr>
      <vt:lpstr>Next Generation Science Standards 101 Part 3: Uncovering the Crosscutting Concepts</vt:lpstr>
      <vt:lpstr>Audience: K-12 Teachers</vt:lpstr>
      <vt:lpstr>Special Thanks</vt:lpstr>
      <vt:lpstr>Getting Ready</vt:lpstr>
      <vt:lpstr>AGENDA</vt:lpstr>
      <vt:lpstr>Last Time</vt:lpstr>
      <vt:lpstr>What’s Different about NGSS?</vt:lpstr>
      <vt:lpstr>Dimension 2: Crosscutting Concepts</vt:lpstr>
      <vt:lpstr>Precursors to Crosscutting Concepts</vt:lpstr>
      <vt:lpstr>Crosscutting Concepts</vt:lpstr>
      <vt:lpstr>Video: How Wolves Change Rivers</vt:lpstr>
      <vt:lpstr>Debriefing the Video</vt:lpstr>
      <vt:lpstr>Analyzing a Hand Bubbler</vt:lpstr>
      <vt:lpstr>Debriefing the Hand Bubbler</vt:lpstr>
      <vt:lpstr>PowerPoint Presentation</vt:lpstr>
      <vt:lpstr>PowerPoint Presentation</vt:lpstr>
      <vt:lpstr>Video Case: Teacher Learning</vt:lpstr>
      <vt:lpstr>Debriefing the Video</vt:lpstr>
      <vt:lpstr>Final Reflection</vt:lpstr>
      <vt:lpstr>Next Session Online Session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NGSS</dc:title>
  <dc:creator>Technology Services</dc:creator>
  <cp:lastModifiedBy>Kirk Robbins</cp:lastModifiedBy>
  <cp:revision>55</cp:revision>
  <cp:lastPrinted>2015-01-21T21:09:45Z</cp:lastPrinted>
  <dcterms:created xsi:type="dcterms:W3CDTF">2014-09-15T16:30:14Z</dcterms:created>
  <dcterms:modified xsi:type="dcterms:W3CDTF">2015-12-29T19:09:59Z</dcterms:modified>
</cp:coreProperties>
</file>