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7" r:id="rId3"/>
    <p:sldMasterId id="2147483709" r:id="rId4"/>
    <p:sldMasterId id="2147483722" r:id="rId5"/>
  </p:sldMasterIdLst>
  <p:notesMasterIdLst>
    <p:notesMasterId r:id="rId33"/>
  </p:notesMasterIdLst>
  <p:handoutMasterIdLst>
    <p:handoutMasterId r:id="rId34"/>
  </p:handoutMasterIdLst>
  <p:sldIdLst>
    <p:sldId id="331" r:id="rId6"/>
    <p:sldId id="349" r:id="rId7"/>
    <p:sldId id="344" r:id="rId8"/>
    <p:sldId id="346" r:id="rId9"/>
    <p:sldId id="347" r:id="rId10"/>
    <p:sldId id="373" r:id="rId11"/>
    <p:sldId id="359" r:id="rId12"/>
    <p:sldId id="374" r:id="rId13"/>
    <p:sldId id="375" r:id="rId14"/>
    <p:sldId id="379" r:id="rId15"/>
    <p:sldId id="362" r:id="rId16"/>
    <p:sldId id="376" r:id="rId17"/>
    <p:sldId id="377" r:id="rId18"/>
    <p:sldId id="383" r:id="rId19"/>
    <p:sldId id="384" r:id="rId20"/>
    <p:sldId id="385" r:id="rId21"/>
    <p:sldId id="386" r:id="rId22"/>
    <p:sldId id="387" r:id="rId23"/>
    <p:sldId id="388" r:id="rId24"/>
    <p:sldId id="389" r:id="rId25"/>
    <p:sldId id="390" r:id="rId26"/>
    <p:sldId id="378" r:id="rId27"/>
    <p:sldId id="392" r:id="rId28"/>
    <p:sldId id="381" r:id="rId29"/>
    <p:sldId id="391" r:id="rId30"/>
    <p:sldId id="382" r:id="rId31"/>
    <p:sldId id="368" r:id="rId3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487A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65" y="-7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71F422E-F9D3-4D8A-B465-FBC269E1406E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8AFC5E0-BCAC-4267-AB93-7FD70FBEEB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96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F8B0264-42FB-4898-9FC8-DE4774BF4AA8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CDD73C3-1802-448F-8275-D5BE238C5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6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D73C3-1802-448F-8275-D5BE238C538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43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8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8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72944F9-C368-4849-883C-669AAB6AE614}" type="slidenum">
              <a:rPr lang="en-US" sz="1200">
                <a:solidFill>
                  <a:srgbClr val="000000"/>
                </a:solidFill>
              </a:rPr>
              <a:pPr/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65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49964" indent="-349964" defTabSz="466473">
              <a:defRPr/>
            </a:pPr>
            <a:endParaRPr lang="en-US" sz="1400" dirty="0">
              <a:ea typeface="Noteworthy Bold" charset="0"/>
            </a:endParaRPr>
          </a:p>
          <a:p>
            <a:pPr defTabSz="466473">
              <a:defRPr/>
            </a:pPr>
            <a:endParaRPr lang="en-US" sz="1400" b="1" dirty="0">
              <a:ea typeface="Noteworthy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400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hape 119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  <p:sp>
        <p:nvSpPr>
          <p:cNvPr id="231426" name="Shape 120"/>
          <p:cNvSpPr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08" tIns="93308" rIns="93308" bIns="93308"/>
          <a:lstStyle/>
          <a:p>
            <a:pPr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15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hape 119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  <p:sp>
        <p:nvSpPr>
          <p:cNvPr id="231426" name="Shape 120"/>
          <p:cNvSpPr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08" tIns="93308" rIns="93308" bIns="93308"/>
          <a:lstStyle/>
          <a:p>
            <a:pPr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387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25AEE-11B1-4349-89A7-86E4B739D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1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70BD0-8081-9A4B-B745-BF4D755CB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2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DBB3A-98EE-E640-828A-00E006129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60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952A4-A97E-F743-B9AC-9525223B4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47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DC819-CCB4-D748-A555-26FD356CC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0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A0F3-260E-B246-80D2-27D55BD9D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25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6BCA-23D3-2F4C-9FDC-A620317B6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3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837B-AD9D-8E47-B07F-4CFA57054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98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7E8B-D564-6B49-A855-7FD1E3221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76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94653-08C8-E843-AE0E-C6846E554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21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4854-8EF3-424E-950E-71ACAD097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45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25AEE-11B1-4349-89A7-86E4B739D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96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70BD0-8081-9A4B-B745-BF4D755CB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540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DBB3A-98EE-E640-828A-00E006129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15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952A4-A97E-F743-B9AC-9525223B4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19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DC819-CCB4-D748-A555-26FD356CC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89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A0F3-260E-B246-80D2-27D55BD9D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98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6BCA-23D3-2F4C-9FDC-A620317B6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82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3837B-AD9D-8E47-B07F-4CFA57054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671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7E8B-D564-6B49-A855-7FD1E3221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570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94653-08C8-E843-AE0E-C6846E554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93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4854-8EF3-424E-950E-71ACAD097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172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960AE1E1-7B49-FD40-A132-7005D9FFB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584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5B88FFD3-AF98-F64A-A51A-A0E20E1FD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60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C13F10D8-5DFB-E54D-824A-83CA501AFF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377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CADD504C-8215-6148-836A-4CB8D0D14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659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F979EC9C-3476-E540-8933-FD59FD001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401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9D03E757-1A75-6D41-9FA1-DD6BC849D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105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5A684BDF-AD8F-4C4E-A762-0C1A858435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573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F400D28B-F90F-9B40-B73A-642B3F68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71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B463789B-5399-C141-8C8C-E6B6A5927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80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EB807AB8-0850-CC40-A310-A15A45464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599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2292B86E-DD70-2A49-A13C-8739CF624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721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hangingPunct="1">
              <a:defRPr/>
            </a:lvl1pPr>
          </a:lstStyle>
          <a:p>
            <a:pPr>
              <a:defRPr/>
            </a:pPr>
            <a:fld id="{E5BEED94-97AD-0047-A935-6D605697B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553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B7DB-1584-3141-AF72-01476FC869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450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831-F013-164C-A3FE-5448683A0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971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B7FA9-C634-E240-8AF9-B17F3F0DF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190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FDB83-54CA-0444-A414-9DD5049EA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01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71998-FCA0-1C42-9A42-C17D84ECB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534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A6BBD-FF43-F646-9FEA-07E40B0AE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021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DA769-D300-514B-85EF-7CE3E40D2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0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41A2F-0C90-0249-AB9F-5BB8B3AB2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913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A3D1D-93D0-3542-8D37-8A14849B8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63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01DF-7393-7447-8868-C539ECCE1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435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E6512-13B3-BF4E-AE35-23F958CC0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66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199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E4DBF-A91E-443A-BE1F-925BD6F60D76}" type="datetimeFigureOut">
              <a:rPr lang="en-US" smtClean="0"/>
              <a:pPr/>
              <a:t>12/29/15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51AC7-16DD-4B1B-A984-90C22779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803A899-E309-1340-AFD0-98A572231B00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2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803A899-E309-1340-AFD0-98A572231B00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4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0" hangingPunct="0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0" hangingPunct="0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0" hangingPunct="0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4232D5-6B91-B245-8045-D411F265F26E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1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89F0C-633F-8343-9111-DCF1118DC0D9}" type="slidenum">
              <a:rPr lang="en-US"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61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hyperlink" Target="http://stemteachingtools.org/assets/landscapes/STEM-Teaching-Tool-32-Practices-Not-Scientific-Method.pdf" TargetMode="Externa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382000" cy="2895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6600" b="1" dirty="0" smtClean="0"/>
              <a:t>Next Generation Science Standards 101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2: Digging into the Science &amp; Engineering Practices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7184">
            <a:off x="4956325" y="4219191"/>
            <a:ext cx="3571875" cy="171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990600" y="4724400"/>
            <a:ext cx="3581400" cy="150177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Kirk Robbins</a:t>
            </a:r>
          </a:p>
          <a:p>
            <a:pPr>
              <a:defRPr/>
            </a:pPr>
            <a:r>
              <a:rPr lang="en-US" sz="2200" dirty="0" smtClean="0"/>
              <a:t>Teachscience4all.wordpress.com</a:t>
            </a:r>
          </a:p>
          <a:p>
            <a:pPr>
              <a:defRPr/>
            </a:pPr>
            <a:r>
              <a:rPr lang="en-US" sz="2600" dirty="0" smtClean="0"/>
              <a:t>@science_4_all</a:t>
            </a:r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17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Audience: </a:t>
            </a:r>
            <a:r>
              <a:rPr lang="en-US" dirty="0" smtClean="0"/>
              <a:t>K-12 Teachers</a:t>
            </a:r>
            <a:endParaRPr lang="en-US" dirty="0"/>
          </a:p>
        </p:txBody>
      </p:sp>
      <p:pic>
        <p:nvPicPr>
          <p:cNvPr id="4" name="Picture 2" descr="Next Generation Science Standar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71600"/>
            <a:ext cx="5582088" cy="3200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38400" y="4495800"/>
            <a:ext cx="1981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Bethel</a:t>
            </a:r>
          </a:p>
          <a:p>
            <a:r>
              <a:rPr lang="en-US" dirty="0"/>
              <a:t>Clover Park</a:t>
            </a:r>
          </a:p>
          <a:p>
            <a:r>
              <a:rPr lang="en-US" dirty="0"/>
              <a:t>Federal Way</a:t>
            </a:r>
          </a:p>
          <a:p>
            <a:r>
              <a:rPr lang="en-US" dirty="0"/>
              <a:t>Franklin Pierce</a:t>
            </a:r>
          </a:p>
          <a:p>
            <a:r>
              <a:rPr lang="en-US" dirty="0"/>
              <a:t>Puyallup</a:t>
            </a:r>
          </a:p>
          <a:p>
            <a:r>
              <a:rPr lang="en-US" dirty="0" smtClean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5800" y="44958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Tacoma</a:t>
            </a:r>
          </a:p>
          <a:p>
            <a:r>
              <a:rPr lang="en-US" dirty="0"/>
              <a:t>Steilacoom</a:t>
            </a:r>
          </a:p>
          <a:p>
            <a:r>
              <a:rPr lang="en-US" dirty="0"/>
              <a:t>Sumner</a:t>
            </a:r>
          </a:p>
          <a:p>
            <a:r>
              <a:rPr lang="en-US" dirty="0"/>
              <a:t>White River</a:t>
            </a:r>
          </a:p>
        </p:txBody>
      </p:sp>
    </p:spTree>
    <p:extLst>
      <p:ext uri="{BB962C8B-B14F-4D97-AF65-F5344CB8AC3E}">
        <p14:creationId xmlns:p14="http://schemas.microsoft.com/office/powerpoint/2010/main" val="413151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Special 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smtClean="0"/>
              <a:t>Washington State LASER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www.wastatelaser.org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South Sound LASER Alliance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Regional Science Coordinators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www.washingtonesds.org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1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Getting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3429000" cy="46482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Find a partner</a:t>
            </a:r>
          </a:p>
          <a:p>
            <a:r>
              <a:rPr lang="en-US" sz="2400" dirty="0" smtClean="0"/>
              <a:t>Engage with the tasks</a:t>
            </a:r>
          </a:p>
          <a:p>
            <a:r>
              <a:rPr lang="en-US" sz="2400" dirty="0" smtClean="0"/>
              <a:t>Download the documents</a:t>
            </a:r>
          </a:p>
          <a:p>
            <a:r>
              <a:rPr lang="en-US" sz="2400" dirty="0" smtClean="0"/>
              <a:t>**Use Google Form link if requested by your district</a:t>
            </a:r>
          </a:p>
          <a:p>
            <a:r>
              <a:rPr lang="en-US" sz="2400" dirty="0" smtClean="0"/>
              <a:t>Set aside 90-120 minutes</a:t>
            </a:r>
          </a:p>
          <a:p>
            <a:r>
              <a:rPr lang="en-US" sz="2400" dirty="0" smtClean="0"/>
              <a:t>Be prepared to pause video</a:t>
            </a:r>
          </a:p>
        </p:txBody>
      </p:sp>
      <p:pic>
        <p:nvPicPr>
          <p:cNvPr id="6" name="Picture 5" descr="Screen Shot 2015-04-18 at 10.08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828800"/>
            <a:ext cx="4642888" cy="38862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343400" y="4800600"/>
            <a:ext cx="2057400" cy="685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10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/>
          <p:cNvSpPr>
            <a:spLocks noGrp="1"/>
          </p:cNvSpPr>
          <p:nvPr>
            <p:ph type="title"/>
          </p:nvPr>
        </p:nvSpPr>
        <p:spPr>
          <a:xfrm>
            <a:off x="457200" y="149225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AGENDA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38862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What does it mean to “Do Science”?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What are the science &amp; engineering practices?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Are the science &amp; engineering practices authentic?</a:t>
            </a:r>
          </a:p>
          <a:p>
            <a:pPr marL="400050" lvl="1" indent="0">
              <a:buFont typeface="Arial" charset="0"/>
              <a:buNone/>
              <a:defRPr/>
            </a:pPr>
            <a:r>
              <a:rPr lang="en-US" dirty="0" smtClean="0"/>
              <a:t>Identifying the Science &amp; Engineering Practices in a Video Case</a:t>
            </a:r>
          </a:p>
          <a:p>
            <a:pPr marL="400050" lvl="1" indent="0">
              <a:buNone/>
              <a:defRPr/>
            </a:pPr>
            <a:r>
              <a:rPr lang="en-US" dirty="0" smtClean="0"/>
              <a:t>Analyze </a:t>
            </a:r>
            <a:r>
              <a:rPr lang="en-US" dirty="0"/>
              <a:t>the </a:t>
            </a:r>
            <a:r>
              <a:rPr lang="en-US" dirty="0" smtClean="0"/>
              <a:t>Science &amp; Engineering Practices </a:t>
            </a:r>
            <a:r>
              <a:rPr lang="en-US" dirty="0"/>
              <a:t>in a </a:t>
            </a:r>
            <a:r>
              <a:rPr lang="en-US" dirty="0" smtClean="0"/>
              <a:t>piece of Text</a:t>
            </a:r>
          </a:p>
          <a:p>
            <a:pPr marL="400050" lvl="1" indent="0">
              <a:buNone/>
              <a:defRPr/>
            </a:pPr>
            <a:r>
              <a:rPr lang="en-US" dirty="0" smtClean="0"/>
              <a:t>Classroom Case: Science &amp; Engineering Practices in the classroom</a:t>
            </a:r>
          </a:p>
          <a:p>
            <a:pPr marL="400050" lvl="1" indent="0"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382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pic>
        <p:nvPicPr>
          <p:cNvPr id="4" name="Picture 3" descr="Screen Shot 2014-04-05 at 12.45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712">
            <a:off x="6774343" y="1556220"/>
            <a:ext cx="1763712" cy="488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Shot 2012-08-28 at 4.39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8750">
            <a:off x="5157986" y="2561004"/>
            <a:ext cx="1464954" cy="1525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85800" y="1752600"/>
            <a:ext cx="4267200" cy="378564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30" tIns="45716" rIns="91430" bIns="45716">
            <a:spAutoFit/>
          </a:bodyPr>
          <a:lstStyle>
            <a:lvl1pPr marL="341313" indent="-34131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98513" indent="-34131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defTabSz="457200" eaLnBrk="1" hangingPunct="1">
              <a:buFont typeface="Courier New" charset="0"/>
              <a:buChar char="o"/>
              <a:defRPr/>
            </a:pPr>
            <a:r>
              <a:rPr lang="en-US" sz="2000" b="1" dirty="0" smtClean="0">
                <a:solidFill>
                  <a:srgbClr val="7F7F7F"/>
                </a:solidFill>
                <a:cs typeface="ＭＳ Ｐゴシック"/>
              </a:rPr>
              <a:t>Children are born investigators</a:t>
            </a:r>
          </a:p>
          <a:p>
            <a:pPr lvl="1" defTabSz="457200" eaLnBrk="1" hangingPunct="1">
              <a:buFont typeface="Courier New" charset="0"/>
              <a:buChar char="o"/>
              <a:defRPr/>
            </a:pPr>
            <a:r>
              <a:rPr lang="en-US" sz="2000" b="1" dirty="0" smtClean="0">
                <a:solidFill>
                  <a:srgbClr val="7F7F7F"/>
                </a:solidFill>
                <a:cs typeface="ＭＳ Ｐゴシック"/>
              </a:rPr>
              <a:t>Focus on core ideas and practices</a:t>
            </a:r>
          </a:p>
          <a:p>
            <a:pPr lvl="1" defTabSz="457200" eaLnBrk="1" hangingPunct="1">
              <a:buFont typeface="Courier New" charset="0"/>
              <a:buChar char="o"/>
              <a:defRPr/>
            </a:pPr>
            <a:r>
              <a:rPr lang="en-US" sz="2000" b="1" dirty="0" smtClean="0">
                <a:solidFill>
                  <a:srgbClr val="7F7F7F"/>
                </a:solidFill>
                <a:cs typeface="ＭＳ Ｐゴシック"/>
              </a:rPr>
              <a:t>Understanding develops over time</a:t>
            </a:r>
          </a:p>
          <a:p>
            <a:pPr lvl="1" defTabSz="457200" eaLnBrk="1" hangingPunct="1">
              <a:buFont typeface="Courier New" charset="0"/>
              <a:buChar char="o"/>
              <a:defRPr/>
            </a:pPr>
            <a:r>
              <a:rPr lang="en-US" sz="2000" b="1" dirty="0" smtClean="0">
                <a:solidFill>
                  <a:srgbClr val="7F7F7F"/>
                </a:solidFill>
                <a:cs typeface="ＭＳ Ｐゴシック"/>
              </a:rPr>
              <a:t>Science and engineering require both knowledge and practice</a:t>
            </a:r>
          </a:p>
          <a:p>
            <a:pPr lvl="1" defTabSz="457200" eaLnBrk="1" hangingPunct="1">
              <a:buFont typeface="Courier New" charset="0"/>
              <a:buChar char="o"/>
              <a:defRPr/>
            </a:pPr>
            <a:r>
              <a:rPr lang="en-US" sz="2000" b="1" dirty="0" smtClean="0">
                <a:solidFill>
                  <a:srgbClr val="7F7F7F"/>
                </a:solidFill>
                <a:cs typeface="ＭＳ Ｐゴシック"/>
              </a:rPr>
              <a:t>Connecting to students’ interests and experiences</a:t>
            </a:r>
          </a:p>
          <a:p>
            <a:pPr lvl="1" defTabSz="457200" eaLnBrk="1" hangingPunct="1">
              <a:buFont typeface="Courier New" charset="0"/>
              <a:buChar char="o"/>
              <a:defRPr/>
            </a:pPr>
            <a:r>
              <a:rPr lang="en-US" sz="2000" b="1" dirty="0" smtClean="0">
                <a:solidFill>
                  <a:srgbClr val="7F7F7F"/>
                </a:solidFill>
                <a:cs typeface="ＭＳ Ｐゴシック"/>
              </a:rPr>
              <a:t>Promoting equity</a:t>
            </a:r>
          </a:p>
        </p:txBody>
      </p:sp>
    </p:spTree>
    <p:extLst>
      <p:ext uri="{BB962C8B-B14F-4D97-AF65-F5344CB8AC3E}">
        <p14:creationId xmlns:p14="http://schemas.microsoft.com/office/powerpoint/2010/main" val="207328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What’s Different about NGSS?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70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Integrating the 3 Dimensions</a:t>
            </a:r>
          </a:p>
        </p:txBody>
      </p:sp>
      <p:grpSp>
        <p:nvGrpSpPr>
          <p:cNvPr id="217091" name="Group 11"/>
          <p:cNvGrpSpPr>
            <a:grpSpLocks/>
          </p:cNvGrpSpPr>
          <p:nvPr/>
        </p:nvGrpSpPr>
        <p:grpSpPr bwMode="auto">
          <a:xfrm>
            <a:off x="304800" y="2608263"/>
            <a:ext cx="5257800" cy="2865437"/>
            <a:chOff x="-431572" y="3124200"/>
            <a:chExt cx="9153674" cy="3168345"/>
          </a:xfrm>
        </p:grpSpPr>
        <p:pic>
          <p:nvPicPr>
            <p:cNvPr id="7" name="Picture 6" descr="BU005259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8646" y="3199678"/>
              <a:ext cx="2520577" cy="22520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7095" name="TextBox 7"/>
            <p:cNvSpPr txBox="1">
              <a:spLocks noChangeArrowheads="1"/>
            </p:cNvSpPr>
            <p:nvPr/>
          </p:nvSpPr>
          <p:spPr bwMode="auto">
            <a:xfrm>
              <a:off x="-431572" y="3124200"/>
              <a:ext cx="3479574" cy="1327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smtClean="0">
                  <a:solidFill>
                    <a:srgbClr val="000000"/>
                  </a:solidFill>
                </a:rPr>
                <a:t>Science &amp; Engineering Practices</a:t>
              </a:r>
            </a:p>
          </p:txBody>
        </p:sp>
        <p:sp>
          <p:nvSpPr>
            <p:cNvPr id="217096" name="TextBox 8"/>
            <p:cNvSpPr txBox="1">
              <a:spLocks noChangeArrowheads="1"/>
            </p:cNvSpPr>
            <p:nvPr/>
          </p:nvSpPr>
          <p:spPr bwMode="auto">
            <a:xfrm>
              <a:off x="2438399" y="5373469"/>
              <a:ext cx="3763126" cy="919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smtClean="0">
                  <a:solidFill>
                    <a:srgbClr val="000000"/>
                  </a:solidFill>
                </a:rPr>
                <a:t>Crosscutting Concepts</a:t>
              </a:r>
            </a:p>
          </p:txBody>
        </p:sp>
        <p:sp>
          <p:nvSpPr>
            <p:cNvPr id="217097" name="TextBox 10"/>
            <p:cNvSpPr txBox="1">
              <a:spLocks noChangeArrowheads="1"/>
            </p:cNvSpPr>
            <p:nvPr/>
          </p:nvSpPr>
          <p:spPr bwMode="auto">
            <a:xfrm>
              <a:off x="5105399" y="4535268"/>
              <a:ext cx="3616703" cy="919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smtClean="0">
                  <a:solidFill>
                    <a:srgbClr val="000000"/>
                  </a:solidFill>
                </a:rPr>
                <a:t>Disciplinary Core Ideas</a:t>
              </a:r>
            </a:p>
          </p:txBody>
        </p:sp>
      </p:grpSp>
      <p:pic>
        <p:nvPicPr>
          <p:cNvPr id="13" name="Content Placeholder 8" descr="Rope4.png"/>
          <p:cNvPicPr>
            <a:picLocks noChangeAspect="1"/>
          </p:cNvPicPr>
          <p:nvPr/>
        </p:nvPicPr>
        <p:blipFill>
          <a:blip r:embed="rId4"/>
          <a:srcRect l="-2570" r="-2570"/>
          <a:stretch>
            <a:fillRect/>
          </a:stretch>
        </p:blipFill>
        <p:spPr>
          <a:xfrm rot="409036">
            <a:off x="6515100" y="1624013"/>
            <a:ext cx="1817688" cy="2036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Screen Shot 2012-08-28 at 4.39.4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8750">
            <a:off x="5535613" y="3925888"/>
            <a:ext cx="2289175" cy="238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74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How do we “do science”?</a:t>
            </a:r>
            <a:endParaRPr lang="en-US" dirty="0"/>
          </a:p>
        </p:txBody>
      </p:sp>
      <p:sp>
        <p:nvSpPr>
          <p:cNvPr id="209922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3505200" cy="411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Take 3 minutes to answer the </a:t>
            </a: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Doing Science Probe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on p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.2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your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packet</a:t>
            </a:r>
          </a:p>
          <a:p>
            <a:pPr marL="0" indent="0"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Share with a partner when you are done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Screen Shot 2015-04-14 at 3.57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133600"/>
            <a:ext cx="4191000" cy="3495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63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387943">
            <a:off x="457200" y="406400"/>
            <a:ext cx="5749925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Video: How Science Works</a:t>
            </a:r>
            <a:endParaRPr lang="en-US" dirty="0"/>
          </a:p>
        </p:txBody>
      </p:sp>
      <p:sp>
        <p:nvSpPr>
          <p:cNvPr id="210946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3429000" cy="2667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Short video describing discovery of a new species of spider</a:t>
            </a:r>
          </a:p>
          <a:p>
            <a:pPr marL="0" indent="0" eaLnBrk="1" hangingPunct="1">
              <a:buFontTx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Screen Shot 2013-06-23 at 7.55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356">
            <a:off x="4707400" y="2244278"/>
            <a:ext cx="4125912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600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848600" cy="144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Optional Reading: </a:t>
            </a:r>
            <a:br>
              <a:rPr lang="en-US" dirty="0" smtClean="0"/>
            </a:br>
            <a:r>
              <a:rPr lang="en-US" sz="2400" dirty="0" smtClean="0"/>
              <a:t>Why focus on science and engineering practices and not “inquiry”? Why is “the scientific method” mistaken?</a:t>
            </a:r>
            <a:endParaRPr lang="en-US" sz="2400" dirty="0"/>
          </a:p>
        </p:txBody>
      </p:sp>
      <p:pic>
        <p:nvPicPr>
          <p:cNvPr id="4" name="Picture 3" descr="Screen Shot 2015-04-18 at 10.21.09 A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51">
            <a:off x="4162673" y="2265674"/>
            <a:ext cx="4483100" cy="4227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21165495">
            <a:off x="990600" y="2971800"/>
            <a:ext cx="19050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Inquiry?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 rot="191935">
            <a:off x="914400" y="4267200"/>
            <a:ext cx="2895600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</a:t>
            </a:r>
            <a:r>
              <a:rPr lang="en-US" sz="3600" dirty="0" smtClean="0"/>
              <a:t>he scientific method?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5715000"/>
            <a:ext cx="289560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Stemteachingtools.org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5878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1"/>
          <p:cNvSpPr>
            <a:spLocks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rgbClr val="000000">
              <a:alpha val="0"/>
            </a:srgbClr>
          </a:solidFill>
          <a:ln w="36124">
            <a:solidFill>
              <a:srgbClr val="385D8A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222210" name="Rectangle 2"/>
          <p:cNvSpPr>
            <a:spLocks/>
          </p:cNvSpPr>
          <p:nvPr/>
        </p:nvSpPr>
        <p:spPr bwMode="auto">
          <a:xfrm>
            <a:off x="0" y="227013"/>
            <a:ext cx="9144000" cy="1211262"/>
          </a:xfrm>
          <a:prstGeom prst="rect">
            <a:avLst/>
          </a:prstGeom>
          <a:gradFill rotWithShape="0">
            <a:gsLst>
              <a:gs pos="0">
                <a:srgbClr val="9ACA3C"/>
              </a:gs>
              <a:gs pos="100000">
                <a:srgbClr val="EBF4D8"/>
              </a:gs>
            </a:gsLst>
            <a:lin ang="18900000"/>
          </a:gradFill>
          <a:ln w="54186">
            <a:solidFill>
              <a:srgbClr val="303A96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pic>
        <p:nvPicPr>
          <p:cNvPr id="222211" name="Picture 3" descr="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6172200"/>
            <a:ext cx="1258888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222212" name="Rectangle 4"/>
          <p:cNvSpPr>
            <a:spLocks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rgbClr val="000000">
              <a:alpha val="0"/>
            </a:srgbClr>
          </a:solidFill>
          <a:ln w="36124">
            <a:solidFill>
              <a:srgbClr val="385D8A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500" smtClean="0">
              <a:solidFill>
                <a:srgbClr val="000000"/>
              </a:solidFill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231429" name="Rectangle 5"/>
          <p:cNvSpPr>
            <a:spLocks/>
          </p:cNvSpPr>
          <p:nvPr/>
        </p:nvSpPr>
        <p:spPr bwMode="auto">
          <a:xfrm>
            <a:off x="0" y="227013"/>
            <a:ext cx="9144000" cy="12112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4095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500">
              <a:solidFill>
                <a:srgbClr val="000000"/>
              </a:solidFill>
              <a:latin typeface="Helvetica Light" charset="0"/>
              <a:cs typeface="Helvetica Light" charset="0"/>
              <a:sym typeface="Helvetica Light" charset="0"/>
            </a:endParaRPr>
          </a:p>
        </p:txBody>
      </p:sp>
      <p:pic>
        <p:nvPicPr>
          <p:cNvPr id="222214" name="Picture 6" descr="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6172200"/>
            <a:ext cx="1258888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222215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 lIns="88887" tIns="50793" rIns="88887" bIns="50793"/>
          <a:lstStyle/>
          <a:p>
            <a:pPr algn="l" defTabSz="911225" eaLnBrk="1"/>
            <a:r>
              <a:rPr lang="en-US" sz="31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Dimension 1:</a:t>
            </a:r>
            <a:br>
              <a:rPr lang="en-US" sz="31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</a:br>
            <a:r>
              <a:rPr lang="en-US" sz="3100" b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Science and Engineering Practices</a:t>
            </a:r>
            <a:endParaRPr lang="en-US" sz="3100" b="1">
              <a:latin typeface="Helvetica Light" charset="0"/>
              <a:ea typeface="ＭＳ Ｐゴシック" charset="0"/>
              <a:cs typeface="Helvetica Light" charset="0"/>
            </a:endParaRPr>
          </a:p>
        </p:txBody>
      </p:sp>
      <p:sp>
        <p:nvSpPr>
          <p:cNvPr id="222216" name="Rectangle 9"/>
          <p:cNvSpPr>
            <a:spLocks noGrp="1" noChangeArrowheads="1"/>
          </p:cNvSpPr>
          <p:nvPr>
            <p:ph idx="1"/>
          </p:nvPr>
        </p:nvSpPr>
        <p:spPr>
          <a:xfrm>
            <a:off x="554038" y="1714500"/>
            <a:ext cx="6807200" cy="4411663"/>
          </a:xfrm>
        </p:spPr>
        <p:txBody>
          <a:bodyPr lIns="88887" tIns="50793" rIns="88887" bIns="50793"/>
          <a:lstStyle/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Ask questions (for science) and define problems (for engineering)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Develop and use models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Plan and carry out investigations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Analyze and interpret data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Use mathematics and computational thinking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Construct explanations (for science) and design solutions (for engineering)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Engage in argument from evidence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AutoNum type="arabicPeriod"/>
            </a:pPr>
            <a:r>
              <a:rPr lang="en-US" sz="2500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Obtain, evaluate, and communicate information</a:t>
            </a:r>
          </a:p>
          <a:p>
            <a:pPr marL="314325" indent="-314325" defTabSz="911225" eaLnBrk="1">
              <a:lnSpc>
                <a:spcPct val="90000"/>
              </a:lnSpc>
              <a:spcBef>
                <a:spcPts val="425"/>
              </a:spcBef>
              <a:buFontTx/>
              <a:buNone/>
            </a:pPr>
            <a:endParaRPr lang="en-US" dirty="0">
              <a:latin typeface="Helvetica Light" charset="0"/>
              <a:ea typeface="ＭＳ Ｐゴシック" charset="0"/>
              <a:cs typeface="Helvetica Light" charset="0"/>
            </a:endParaRPr>
          </a:p>
        </p:txBody>
      </p:sp>
      <p:pic>
        <p:nvPicPr>
          <p:cNvPr id="11" name="Picture 10" descr="Screen Shot 2014-04-05 at 12.45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712">
            <a:off x="7186890" y="2080480"/>
            <a:ext cx="1615052" cy="4471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40329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Examining the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381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400" dirty="0" smtClean="0"/>
              <a:t>1. Turn to p. 3 in your packet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2400" dirty="0" smtClean="0"/>
              <a:t>2. With a partner- complete the column titled: </a:t>
            </a:r>
            <a:r>
              <a:rPr lang="en-US" sz="2400" b="1" dirty="0" smtClean="0"/>
              <a:t>What I Think this is Mostly About… </a:t>
            </a:r>
            <a:r>
              <a:rPr lang="en-US" sz="2400" dirty="0" smtClean="0"/>
              <a:t>for each of the practices</a:t>
            </a:r>
          </a:p>
          <a:p>
            <a:pPr marL="0" indent="0">
              <a:buFont typeface="Arial" charset="0"/>
              <a:buNone/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i="1" dirty="0"/>
              <a:t>J</a:t>
            </a:r>
            <a:r>
              <a:rPr lang="en-US" sz="2400" i="1" dirty="0" smtClean="0"/>
              <a:t>ot down a key word or phrase for each practice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4" name="Picture 3" descr="Screen Shot 2015-03-20 at 9.21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95400"/>
            <a:ext cx="3810000" cy="4824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775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Video Case: Sea Star Wasting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4191000" cy="28956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As you watch the video- jot down evidence of the </a:t>
            </a:r>
            <a:r>
              <a:rPr lang="en-US" dirty="0" smtClean="0">
                <a:solidFill>
                  <a:srgbClr val="3366FF"/>
                </a:solidFill>
              </a:rPr>
              <a:t>Science &amp; Engineering Practices </a:t>
            </a:r>
            <a:r>
              <a:rPr lang="en-US" dirty="0" smtClean="0"/>
              <a:t>on p. 3</a:t>
            </a:r>
            <a:endParaRPr lang="en-US" dirty="0"/>
          </a:p>
        </p:txBody>
      </p:sp>
      <p:pic>
        <p:nvPicPr>
          <p:cNvPr id="4" name="Picture 3" descr="Screen Shot 2015-03-20 at 9.24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09800"/>
            <a:ext cx="3733800" cy="2130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384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2493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1. Asking Questions (Science) &amp; Defining Problems (Engineering)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3962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  <a:defRPr/>
            </a:pPr>
            <a:r>
              <a:rPr lang="en-US" b="1" dirty="0" smtClean="0"/>
              <a:t>Video:</a:t>
            </a:r>
          </a:p>
          <a:p>
            <a:pPr>
              <a:defRPr/>
            </a:pPr>
            <a:r>
              <a:rPr lang="en-US" dirty="0" smtClean="0"/>
              <a:t>“What is killing the sea stars?”</a:t>
            </a:r>
          </a:p>
          <a:p>
            <a:pPr>
              <a:defRPr/>
            </a:pPr>
            <a:r>
              <a:rPr lang="en-US" dirty="0" smtClean="0"/>
              <a:t>“How might we help the sea stars?”</a:t>
            </a:r>
          </a:p>
          <a:p>
            <a:pPr marL="0" indent="0">
              <a:buNone/>
              <a:defRPr/>
            </a:pPr>
            <a:r>
              <a:rPr lang="en-US" b="1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Engineers also ask questions</a:t>
            </a:r>
          </a:p>
          <a:p>
            <a:pPr>
              <a:defRPr/>
            </a:pPr>
            <a:r>
              <a:rPr lang="en-US" dirty="0" smtClean="0"/>
              <a:t>Students should be asking questions during all 8 of the science &amp; engineering practices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4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2493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2. Developing and Using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153400" cy="3505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Map, #</a:t>
            </a:r>
            <a:r>
              <a:rPr lang="en-US" dirty="0" err="1" smtClean="0"/>
              <a:t>sickstarfish</a:t>
            </a:r>
            <a:endParaRPr lang="en-US" dirty="0" smtClean="0"/>
          </a:p>
          <a:p>
            <a:pPr marL="0" indent="0"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Not just Physical Models…Diagrams, drawings, and mathematical representations are also models</a:t>
            </a:r>
          </a:p>
        </p:txBody>
      </p:sp>
    </p:spTree>
    <p:extLst>
      <p:ext uri="{BB962C8B-B14F-4D97-AF65-F5344CB8AC3E}">
        <p14:creationId xmlns:p14="http://schemas.microsoft.com/office/powerpoint/2010/main" val="311074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2493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3. Planning and Carrying Out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57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Observations of sea stars</a:t>
            </a:r>
          </a:p>
          <a:p>
            <a:pPr>
              <a:defRPr/>
            </a:pPr>
            <a:r>
              <a:rPr lang="en-US" dirty="0" smtClean="0"/>
              <a:t>Infectiousness experiments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May include elements from all of the other practices</a:t>
            </a:r>
          </a:p>
          <a:p>
            <a:pPr>
              <a:defRPr/>
            </a:pPr>
            <a:r>
              <a:rPr lang="en-US" dirty="0" smtClean="0"/>
              <a:t>More than just Experiments… Field Studies and systematic observations are key</a:t>
            </a:r>
          </a:p>
          <a:p>
            <a:pPr marL="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2493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/>
              <a:t>4</a:t>
            </a:r>
            <a:r>
              <a:rPr lang="en-US" dirty="0" smtClean="0"/>
              <a:t>. Analyzing and Interpreting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3962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Making sense of experiments and observations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/>
              <a:t>N</a:t>
            </a:r>
            <a:r>
              <a:rPr lang="en-US" dirty="0" smtClean="0"/>
              <a:t>ot just numbers</a:t>
            </a:r>
          </a:p>
          <a:p>
            <a:pPr lvl="1">
              <a:defRPr/>
            </a:pPr>
            <a:r>
              <a:rPr lang="en-US" dirty="0" smtClean="0"/>
              <a:t>Observations, pictures, drawings, </a:t>
            </a:r>
            <a:r>
              <a:rPr lang="en-US" dirty="0" err="1" smtClean="0"/>
              <a:t>etc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Use digital tools when possible and feasible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7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2493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5. Using Math &amp; Computational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876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Infer that lots of math and computational thinking is happening in background</a:t>
            </a:r>
          </a:p>
          <a:p>
            <a:pPr>
              <a:defRPr/>
            </a:pPr>
            <a:r>
              <a:rPr lang="en-US" dirty="0" smtClean="0"/>
              <a:t>#</a:t>
            </a:r>
            <a:r>
              <a:rPr lang="en-US" dirty="0" err="1" smtClean="0"/>
              <a:t>sickstarfish</a:t>
            </a: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Let students decide when to use qualitative </a:t>
            </a:r>
            <a:r>
              <a:rPr lang="en-US" dirty="0" err="1" smtClean="0"/>
              <a:t>vs</a:t>
            </a:r>
            <a:r>
              <a:rPr lang="en-US" dirty="0" smtClean="0"/>
              <a:t> quantitative data</a:t>
            </a:r>
          </a:p>
          <a:p>
            <a:pPr>
              <a:defRPr/>
            </a:pPr>
            <a:r>
              <a:rPr lang="en-US" dirty="0" smtClean="0"/>
              <a:t>Identify opportunities for students to use digital tools</a:t>
            </a:r>
          </a:p>
        </p:txBody>
      </p:sp>
    </p:spTree>
    <p:extLst>
      <p:ext uri="{BB962C8B-B14F-4D97-AF65-F5344CB8AC3E}">
        <p14:creationId xmlns:p14="http://schemas.microsoft.com/office/powerpoint/2010/main" val="8036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6. Constructing Explanations (Science) &amp; Designing Solutions (Engineering)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38400"/>
            <a:ext cx="8229600" cy="3962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Lots of tentative claims</a:t>
            </a:r>
          </a:p>
          <a:p>
            <a:pPr>
              <a:defRPr/>
            </a:pPr>
            <a:r>
              <a:rPr lang="en-US" dirty="0" smtClean="0"/>
              <a:t>This video shows constructing an explanation in action 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Great connection with Common Core ELA: Evidence-Based explanations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5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7. Engaging in Argument from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38400"/>
            <a:ext cx="8229600" cy="3962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Trying to identify cause of the syndrome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Essential for identifying the best explanations and the best design solutions</a:t>
            </a:r>
          </a:p>
          <a:p>
            <a:pPr>
              <a:defRPr/>
            </a:pPr>
            <a:r>
              <a:rPr lang="en-US" dirty="0" smtClean="0"/>
              <a:t>Argumentation happens during many of the practices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1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US" dirty="0" smtClean="0"/>
              <a:t>8. Obtaining, Evaluating, and Communicating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38400"/>
            <a:ext cx="8229600" cy="3962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Video:</a:t>
            </a:r>
          </a:p>
          <a:p>
            <a:pPr>
              <a:defRPr/>
            </a:pPr>
            <a:r>
              <a:rPr lang="en-US" dirty="0" smtClean="0"/>
              <a:t>Video is communicating with us</a:t>
            </a:r>
          </a:p>
          <a:p>
            <a:pPr>
              <a:defRPr/>
            </a:pPr>
            <a:r>
              <a:rPr lang="en-US" dirty="0" smtClean="0"/>
              <a:t>Scientists and citizens obtaining and communicating together 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b="1" u="sng" dirty="0" smtClean="0"/>
              <a:t>Other Notes:</a:t>
            </a:r>
          </a:p>
          <a:p>
            <a:pPr>
              <a:defRPr/>
            </a:pPr>
            <a:r>
              <a:rPr lang="en-US" dirty="0" smtClean="0"/>
              <a:t>Real scientists and engineers spend over 50% of their time engaged in this practice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6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Identifying the Practices:</a:t>
            </a:r>
            <a:br>
              <a:rPr lang="en-US" dirty="0" smtClean="0"/>
            </a:br>
            <a:r>
              <a:rPr lang="en-US" dirty="0" smtClean="0"/>
              <a:t>Climate Science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600200"/>
            <a:ext cx="4248150" cy="5029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Read the article a to identify some of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8 Science &amp; Engineering Practices</a:t>
            </a:r>
            <a:r>
              <a:rPr lang="en-US" dirty="0" smtClean="0"/>
              <a:t> in the article.</a:t>
            </a:r>
          </a:p>
          <a:p>
            <a:pPr>
              <a:defRPr/>
            </a:pPr>
            <a:r>
              <a:rPr lang="en-US" dirty="0" smtClean="0"/>
              <a:t>Label the text with the # of the practice</a:t>
            </a:r>
            <a:endParaRPr lang="en-US" dirty="0"/>
          </a:p>
        </p:txBody>
      </p:sp>
      <p:pic>
        <p:nvPicPr>
          <p:cNvPr id="5" name="Picture 4" descr="Screen Shot 2014-08-07 at 7.51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3696">
            <a:off x="5140325" y="1600200"/>
            <a:ext cx="3386138" cy="4341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42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dirty="0" smtClean="0"/>
              <a:t>Identifying the Practices:</a:t>
            </a:r>
            <a:br>
              <a:rPr lang="en-US" dirty="0" smtClean="0"/>
            </a:br>
            <a:r>
              <a:rPr lang="en-US" dirty="0" smtClean="0"/>
              <a:t>Climate Science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600200"/>
            <a:ext cx="4248150" cy="5029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  <a:defRPr/>
            </a:pPr>
            <a:r>
              <a:rPr lang="en-US" dirty="0" smtClean="0"/>
              <a:t>Which practices Jumped Out at you?</a:t>
            </a:r>
          </a:p>
          <a:p>
            <a:pPr>
              <a:defRPr/>
            </a:pPr>
            <a:r>
              <a:rPr lang="en-US" sz="2800" dirty="0" smtClean="0"/>
              <a:t>2- Developing &amp; Using Models</a:t>
            </a:r>
          </a:p>
          <a:p>
            <a:pPr>
              <a:defRPr/>
            </a:pPr>
            <a:r>
              <a:rPr lang="en-US" sz="2800" dirty="0" smtClean="0"/>
              <a:t>4- Analyzing &amp; Interpreting Data</a:t>
            </a:r>
          </a:p>
          <a:p>
            <a:pPr>
              <a:defRPr/>
            </a:pPr>
            <a:r>
              <a:rPr lang="en-US" sz="2800" dirty="0" smtClean="0"/>
              <a:t>5- Using Math &amp; Computational Thinking</a:t>
            </a:r>
          </a:p>
          <a:p>
            <a:pPr>
              <a:defRPr/>
            </a:pPr>
            <a:r>
              <a:rPr lang="en-US" sz="2800" dirty="0" smtClean="0"/>
              <a:t>7- Argumentation</a:t>
            </a:r>
            <a:endParaRPr lang="en-US" sz="2800" dirty="0"/>
          </a:p>
        </p:txBody>
      </p:sp>
      <p:pic>
        <p:nvPicPr>
          <p:cNvPr id="5" name="Picture 4" descr="Screen Shot 2014-08-07 at 7.51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3696">
            <a:off x="5140325" y="1600200"/>
            <a:ext cx="3386138" cy="4341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31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hape 1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r>
              <a:rPr lang="en-US" sz="3600" b="1" dirty="0" smtClean="0">
                <a:latin typeface="Arial" charset="0"/>
              </a:rPr>
              <a:t>The Science &amp; Engineering Practices in Action in a Classroom</a:t>
            </a:r>
            <a:endParaRPr lang="en-US" sz="3600" b="1" dirty="0">
              <a:latin typeface="Arial" charset="0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4986338" cy="379095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SzPct val="100000"/>
              <a:defRPr/>
            </a:pPr>
            <a:r>
              <a:rPr lang="en" sz="3000" b="1" dirty="0">
                <a:sym typeface="Arial"/>
              </a:rPr>
              <a:t>Grade:</a:t>
            </a:r>
            <a:r>
              <a:rPr lang="en" sz="3000" dirty="0">
                <a:sym typeface="Arial"/>
              </a:rPr>
              <a:t> 3</a:t>
            </a:r>
          </a:p>
          <a:p>
            <a:pPr marL="0" indent="0" eaLnBrk="1" fontAlgn="auto" hangingPunct="1">
              <a:spcAft>
                <a:spcPts val="0"/>
              </a:spcAft>
              <a:buSzPct val="100000"/>
              <a:defRPr/>
            </a:pPr>
            <a:r>
              <a:rPr lang="en" sz="3000" b="1" dirty="0">
                <a:sym typeface="Arial"/>
              </a:rPr>
              <a:t>Question:</a:t>
            </a:r>
            <a:r>
              <a:rPr lang="en" sz="3000" dirty="0">
                <a:sym typeface="Arial"/>
              </a:rPr>
              <a:t> </a:t>
            </a:r>
            <a:r>
              <a:rPr lang="en" sz="3000" i="1" dirty="0">
                <a:sym typeface="Arial"/>
              </a:rPr>
              <a:t>Do Very Tiny Things Have Weight?</a:t>
            </a:r>
          </a:p>
          <a:p>
            <a:pPr marL="0" indent="0" eaLnBrk="1" fontAlgn="auto" hangingPunct="1">
              <a:spcAft>
                <a:spcPts val="0"/>
              </a:spcAft>
              <a:buSzPct val="100000"/>
              <a:defRPr/>
            </a:pPr>
            <a:r>
              <a:rPr lang="en" sz="3000" b="1" dirty="0">
                <a:sym typeface="Arial"/>
              </a:rPr>
              <a:t>Background:</a:t>
            </a:r>
            <a:r>
              <a:rPr lang="en" sz="3000" dirty="0">
                <a:sym typeface="Arial"/>
              </a:rPr>
              <a:t> Students conducted observations… now they are making sense of their observations</a:t>
            </a:r>
          </a:p>
        </p:txBody>
      </p:sp>
      <p:pic>
        <p:nvPicPr>
          <p:cNvPr id="230403" name="Shape 11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00">
            <a:off x="5338195" y="1791444"/>
            <a:ext cx="3736975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0404" name="TextBox 1"/>
          <p:cNvSpPr txBox="1">
            <a:spLocks noChangeArrowheads="1"/>
          </p:cNvSpPr>
          <p:nvPr/>
        </p:nvSpPr>
        <p:spPr bwMode="auto">
          <a:xfrm>
            <a:off x="5715000" y="4343400"/>
            <a:ext cx="31242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</a:rPr>
              <a:t>Take Notes</a:t>
            </a:r>
          </a:p>
          <a:p>
            <a:r>
              <a:rPr lang="en-US" dirty="0">
                <a:solidFill>
                  <a:srgbClr val="000000"/>
                </a:solidFill>
              </a:rPr>
              <a:t>On </a:t>
            </a:r>
            <a:r>
              <a:rPr lang="en-US" dirty="0" smtClean="0">
                <a:solidFill>
                  <a:srgbClr val="000000"/>
                </a:solidFill>
              </a:rPr>
              <a:t>p. 7 </a:t>
            </a:r>
            <a:r>
              <a:rPr lang="en-US" dirty="0">
                <a:solidFill>
                  <a:srgbClr val="000000"/>
                </a:solidFill>
              </a:rPr>
              <a:t>in your packet</a:t>
            </a:r>
          </a:p>
        </p:txBody>
      </p:sp>
    </p:spTree>
    <p:extLst>
      <p:ext uri="{BB962C8B-B14F-4D97-AF65-F5344CB8AC3E}">
        <p14:creationId xmlns:p14="http://schemas.microsoft.com/office/powerpoint/2010/main" val="225072807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hape 1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r>
              <a:rPr lang="en-US" sz="3600" b="1" dirty="0" smtClean="0">
                <a:latin typeface="Arial" charset="0"/>
              </a:rPr>
              <a:t>The Science &amp; Engineering Practices in Action in a Classroom</a:t>
            </a:r>
            <a:endParaRPr lang="en-US" sz="3600" b="1" dirty="0">
              <a:latin typeface="Arial" charset="0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5029200" cy="4267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SzPct val="100000"/>
              <a:buNone/>
              <a:defRPr/>
            </a:pPr>
            <a:r>
              <a:rPr lang="en-US" sz="3000" dirty="0" smtClean="0">
                <a:sym typeface="Arial"/>
              </a:rPr>
              <a:t>Which practices did we notice?</a:t>
            </a:r>
          </a:p>
          <a:p>
            <a:pPr marL="0" indent="0" eaLnBrk="1" fontAlgn="auto" hangingPunct="1">
              <a:spcAft>
                <a:spcPts val="0"/>
              </a:spcAft>
              <a:buSzPct val="100000"/>
              <a:buNone/>
              <a:defRPr/>
            </a:pPr>
            <a:endParaRPr lang="en-US" sz="3000" dirty="0" smtClean="0">
              <a:sym typeface="Arial"/>
            </a:endParaRPr>
          </a:p>
          <a:p>
            <a:pPr eaLnBrk="1" fontAlgn="auto" hangingPunct="1">
              <a:spcAft>
                <a:spcPts val="0"/>
              </a:spcAft>
              <a:buSzPct val="100000"/>
              <a:defRPr/>
            </a:pPr>
            <a:r>
              <a:rPr lang="en-US" sz="3000" dirty="0" smtClean="0">
                <a:sym typeface="Arial"/>
              </a:rPr>
              <a:t>Questioning</a:t>
            </a:r>
          </a:p>
          <a:p>
            <a:pPr eaLnBrk="1" fontAlgn="auto" hangingPunct="1">
              <a:spcAft>
                <a:spcPts val="0"/>
              </a:spcAft>
              <a:buSzPct val="100000"/>
              <a:defRPr/>
            </a:pPr>
            <a:r>
              <a:rPr lang="en-US" sz="3000" dirty="0" smtClean="0">
                <a:sym typeface="Arial"/>
              </a:rPr>
              <a:t>Argumentation</a:t>
            </a:r>
          </a:p>
          <a:p>
            <a:pPr eaLnBrk="1" fontAlgn="auto" hangingPunct="1">
              <a:spcAft>
                <a:spcPts val="0"/>
              </a:spcAft>
              <a:buSzPct val="100000"/>
              <a:defRPr/>
            </a:pPr>
            <a:r>
              <a:rPr lang="en-US" sz="3000" dirty="0" smtClean="0">
                <a:sym typeface="Arial"/>
              </a:rPr>
              <a:t>Constructing Explanations</a:t>
            </a:r>
          </a:p>
          <a:p>
            <a:pPr eaLnBrk="1" fontAlgn="auto" hangingPunct="1">
              <a:spcAft>
                <a:spcPts val="0"/>
              </a:spcAft>
              <a:buSzPct val="100000"/>
              <a:defRPr/>
            </a:pPr>
            <a:r>
              <a:rPr lang="en-US" sz="3000" dirty="0" smtClean="0">
                <a:sym typeface="Arial"/>
              </a:rPr>
              <a:t>Analyzing &amp; Interpreting Data</a:t>
            </a:r>
          </a:p>
          <a:p>
            <a:pPr eaLnBrk="1" fontAlgn="auto" hangingPunct="1">
              <a:spcAft>
                <a:spcPts val="0"/>
              </a:spcAft>
              <a:buSzPct val="100000"/>
              <a:defRPr/>
            </a:pPr>
            <a:r>
              <a:rPr lang="en-US" sz="3000" dirty="0" smtClean="0">
                <a:sym typeface="Arial"/>
              </a:rPr>
              <a:t>Communicating information</a:t>
            </a:r>
            <a:endParaRPr lang="en" sz="3000" dirty="0">
              <a:sym typeface="Arial"/>
            </a:endParaRPr>
          </a:p>
        </p:txBody>
      </p:sp>
      <p:pic>
        <p:nvPicPr>
          <p:cNvPr id="230403" name="Shape 11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00">
            <a:off x="5338195" y="1791444"/>
            <a:ext cx="3736975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2009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Final Reflection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3657600" cy="4967599"/>
          </a:xfrm>
        </p:spPr>
        <p:txBody>
          <a:bodyPr/>
          <a:lstStyle/>
          <a:p>
            <a:r>
              <a:rPr lang="en-US" dirty="0" smtClean="0"/>
              <a:t>Page 8 in your packet</a:t>
            </a:r>
          </a:p>
          <a:p>
            <a:r>
              <a:rPr lang="en-US" dirty="0" smtClean="0"/>
              <a:t>Please answer in the </a:t>
            </a:r>
            <a:r>
              <a:rPr lang="en-US" b="1" dirty="0" smtClean="0"/>
              <a:t>Google Form </a:t>
            </a:r>
            <a:r>
              <a:rPr lang="en-US" dirty="0" smtClean="0"/>
              <a:t>if requested by your district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Screen Shot 2015-04-18 at 10.16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954">
            <a:off x="4800600" y="1752600"/>
            <a:ext cx="3523593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2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Next Session: Coming Soon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3600" b="1" dirty="0" smtClean="0"/>
              <a:t>Next Generation Science Standards 101</a:t>
            </a:r>
          </a:p>
          <a:p>
            <a:pPr marL="0" indent="0" algn="ctr">
              <a:buNone/>
            </a:pPr>
            <a:r>
              <a:rPr lang="en-US" b="1" dirty="0" smtClean="0"/>
              <a:t>Part 3: </a:t>
            </a:r>
          </a:p>
          <a:p>
            <a:pPr marL="0" indent="0" algn="ctr">
              <a:buNone/>
            </a:pPr>
            <a:r>
              <a:rPr lang="en-US" dirty="0" smtClean="0"/>
              <a:t>Uncovering the Crosscutting 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01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ＭＳ Ｐゴシック" pitchFamily="-107" charset="-128"/>
            <a:cs typeface="ＭＳ Ｐゴシック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  <a:ea typeface="ＭＳ Ｐゴシック" pitchFamily="-107" charset="-128"/>
            <a:cs typeface="ＭＳ Ｐゴシック" pitchFamily="-107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840</Words>
  <Application>Microsoft Macintosh PowerPoint</Application>
  <PresentationFormat>On-screen Show (4:3)</PresentationFormat>
  <Paragraphs>162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Calibri</vt:lpstr>
      <vt:lpstr>Courier New</vt:lpstr>
      <vt:lpstr>Helvetica</vt:lpstr>
      <vt:lpstr>Helvetica Light</vt:lpstr>
      <vt:lpstr>ＭＳ Ｐゴシック</vt:lpstr>
      <vt:lpstr>Noteworthy Bold</vt:lpstr>
      <vt:lpstr>Office Theme</vt:lpstr>
      <vt:lpstr>1_Office Theme</vt:lpstr>
      <vt:lpstr>2_Office Theme</vt:lpstr>
      <vt:lpstr>1_Blank Presentation</vt:lpstr>
      <vt:lpstr>3_Office Theme</vt:lpstr>
      <vt:lpstr>Next Generation Science Standards 101 Part 2: Digging into the Science &amp; Engineering Practices</vt:lpstr>
      <vt:lpstr>Audience: K-12 Teachers</vt:lpstr>
      <vt:lpstr>Special Thanks</vt:lpstr>
      <vt:lpstr>Getting Ready</vt:lpstr>
      <vt:lpstr>AGENDA</vt:lpstr>
      <vt:lpstr>Last Time</vt:lpstr>
      <vt:lpstr>What’s Different about NGSS?</vt:lpstr>
      <vt:lpstr>How do we “do science”?</vt:lpstr>
      <vt:lpstr>Video: How Science Works</vt:lpstr>
      <vt:lpstr>Optional Reading:  Why focus on science and engineering practices and not “inquiry”? Why is “the scientific method” mistaken?</vt:lpstr>
      <vt:lpstr>Dimension 1: Science and Engineering Practices</vt:lpstr>
      <vt:lpstr>Examining the Practices</vt:lpstr>
      <vt:lpstr>Video Case: Sea Star Wasting Syndrome</vt:lpstr>
      <vt:lpstr>1. Asking Questions (Science) &amp; Defining Problems (Engineering)</vt:lpstr>
      <vt:lpstr>2. Developing and Using Models</vt:lpstr>
      <vt:lpstr>3. Planning and Carrying Out Investigations</vt:lpstr>
      <vt:lpstr>4. Analyzing and Interpreting Data</vt:lpstr>
      <vt:lpstr>5. Using Math &amp; Computational Thinking</vt:lpstr>
      <vt:lpstr>6. Constructing Explanations (Science) &amp; Designing Solutions (Engineering)</vt:lpstr>
      <vt:lpstr>7. Engaging in Argument from Evidence</vt:lpstr>
      <vt:lpstr>8. Obtaining, Evaluating, and Communicating Information</vt:lpstr>
      <vt:lpstr>Identifying the Practices: Climate Science Article</vt:lpstr>
      <vt:lpstr>Identifying the Practices: Climate Science Article</vt:lpstr>
      <vt:lpstr>The Science &amp; Engineering Practices in Action in a Classroom</vt:lpstr>
      <vt:lpstr>The Science &amp; Engineering Practices in Action in a Classroom</vt:lpstr>
      <vt:lpstr>Final Reflection</vt:lpstr>
      <vt:lpstr>Next Session: Coming Soon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NGSS</dc:title>
  <dc:creator>Technology Services</dc:creator>
  <cp:lastModifiedBy>Kirk Robbins</cp:lastModifiedBy>
  <cp:revision>41</cp:revision>
  <cp:lastPrinted>2015-01-21T21:09:45Z</cp:lastPrinted>
  <dcterms:created xsi:type="dcterms:W3CDTF">2014-09-15T16:30:14Z</dcterms:created>
  <dcterms:modified xsi:type="dcterms:W3CDTF">2015-12-29T18:52:09Z</dcterms:modified>
</cp:coreProperties>
</file>